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4" r:id="rId4"/>
    <p:sldId id="257" r:id="rId5"/>
    <p:sldId id="260" r:id="rId6"/>
    <p:sldId id="258" r:id="rId7"/>
    <p:sldId id="259" r:id="rId8"/>
    <p:sldId id="261" r:id="rId9"/>
    <p:sldId id="269" r:id="rId10"/>
    <p:sldId id="265" r:id="rId11"/>
    <p:sldId id="266" r:id="rId12"/>
    <p:sldId id="290" r:id="rId13"/>
    <p:sldId id="288" r:id="rId14"/>
    <p:sldId id="289" r:id="rId15"/>
    <p:sldId id="267" r:id="rId16"/>
    <p:sldId id="268" r:id="rId17"/>
    <p:sldId id="262" r:id="rId18"/>
    <p:sldId id="287" r:id="rId19"/>
    <p:sldId id="292" r:id="rId20"/>
    <p:sldId id="264" r:id="rId21"/>
    <p:sldId id="263" r:id="rId22"/>
    <p:sldId id="272" r:id="rId23"/>
    <p:sldId id="286" r:id="rId24"/>
    <p:sldId id="281" r:id="rId25"/>
    <p:sldId id="270" r:id="rId26"/>
    <p:sldId id="271" r:id="rId27"/>
    <p:sldId id="273" r:id="rId28"/>
    <p:sldId id="283" r:id="rId29"/>
    <p:sldId id="276" r:id="rId30"/>
    <p:sldId id="275" r:id="rId31"/>
    <p:sldId id="285" r:id="rId32"/>
    <p:sldId id="274" r:id="rId33"/>
    <p:sldId id="277" r:id="rId34"/>
    <p:sldId id="291" r:id="rId35"/>
    <p:sldId id="282" r:id="rId36"/>
    <p:sldId id="279" r:id="rId37"/>
    <p:sldId id="295" r:id="rId38"/>
    <p:sldId id="294" r:id="rId39"/>
    <p:sldId id="29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 of the Fire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Studio Fire at the Van </a:t>
            </a:r>
            <a:r>
              <a:rPr lang="en-US" sz="2800" dirty="0" err="1" smtClean="0"/>
              <a:t>Wyks</a:t>
            </a:r>
            <a:endParaRPr lang="en-US" sz="2800" dirty="0" smtClean="0"/>
          </a:p>
          <a:p>
            <a:r>
              <a:rPr lang="en-US" sz="2800" dirty="0" smtClean="0"/>
              <a:t>November , 2019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323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ld building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b="3450"/>
          <a:stretch>
            <a:fillRect/>
          </a:stretch>
        </p:blipFill>
        <p:spPr>
          <a:xfrm>
            <a:off x="287338" y="274638"/>
            <a:ext cx="8643937" cy="6035675"/>
          </a:xfrm>
        </p:spPr>
      </p:pic>
      <p:pic>
        <p:nvPicPr>
          <p:cNvPr id="5" name="Picture 4" descr="Burned paintings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rned paintings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3114"/>
          <a:stretch>
            <a:fillRect/>
          </a:stretch>
        </p:blipFill>
        <p:spPr>
          <a:xfrm>
            <a:off x="307975" y="274638"/>
            <a:ext cx="8582025" cy="6035675"/>
          </a:xfrm>
        </p:spPr>
      </p:pic>
    </p:spTree>
    <p:extLst>
      <p:ext uri="{BB962C8B-B14F-4D97-AF65-F5344CB8AC3E}">
        <p14:creationId xmlns:p14="http://schemas.microsoft.com/office/powerpoint/2010/main" val="313003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nteri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9" b="22659"/>
          <a:stretch>
            <a:fillRect/>
          </a:stretch>
        </p:blipFill>
        <p:spPr>
          <a:xfrm>
            <a:off x="228600" y="0"/>
            <a:ext cx="8661400" cy="6315075"/>
          </a:xfrm>
        </p:spPr>
      </p:pic>
      <p:pic>
        <p:nvPicPr>
          <p:cNvPr id="5" name="Picture 4" descr="lost pri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2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522"/>
            <a:ext cx="8229600" cy="805936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By the Creek</a:t>
            </a:r>
            <a:r>
              <a:rPr lang="en-US" sz="2400" dirty="0" smtClean="0"/>
              <a:t>, oil painting, 2017 – reproductions were printed</a:t>
            </a:r>
            <a:endParaRPr lang="en-US" sz="2400" dirty="0"/>
          </a:p>
        </p:txBody>
      </p:sp>
      <p:pic>
        <p:nvPicPr>
          <p:cNvPr id="5" name="Picture 4" descr="by the Cre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43" y="952457"/>
            <a:ext cx="7874056" cy="59055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ythcrkre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7" r="24507"/>
          <a:stretch>
            <a:fillRect/>
          </a:stretch>
        </p:blipFill>
        <p:spPr>
          <a:xfrm>
            <a:off x="300038" y="0"/>
            <a:ext cx="8555037" cy="6280150"/>
          </a:xfrm>
        </p:spPr>
      </p:pic>
      <p:pic>
        <p:nvPicPr>
          <p:cNvPr id="5" name="Picture 4" descr="Bytcrptrep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" y="274638"/>
            <a:ext cx="8951104" cy="60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2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ackened wa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" b="3066"/>
          <a:stretch>
            <a:fillRect/>
          </a:stretch>
        </p:blipFill>
        <p:spPr>
          <a:xfrm>
            <a:off x="287338" y="274638"/>
            <a:ext cx="8602662" cy="6056312"/>
          </a:xfrm>
        </p:spPr>
      </p:pic>
      <p:pic>
        <p:nvPicPr>
          <p:cNvPr id="5" name="Picture 4" descr="frames lo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scarded fram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1" b="24431"/>
          <a:stretch>
            <a:fillRect/>
          </a:stretch>
        </p:blipFill>
        <p:spPr>
          <a:xfrm>
            <a:off x="287338" y="274638"/>
            <a:ext cx="8582025" cy="5851525"/>
          </a:xfrm>
        </p:spPr>
      </p:pic>
    </p:spTree>
    <p:extLst>
      <p:ext uri="{BB962C8B-B14F-4D97-AF65-F5344CB8AC3E}">
        <p14:creationId xmlns:p14="http://schemas.microsoft.com/office/powerpoint/2010/main" val="392590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rames in b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5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522"/>
            <a:ext cx="8229600" cy="7651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Smoke damaged clay work – some could be cleaned to a degree</a:t>
            </a:r>
            <a:endParaRPr lang="en-US" sz="2400" dirty="0"/>
          </a:p>
        </p:txBody>
      </p:sp>
      <p:pic>
        <p:nvPicPr>
          <p:cNvPr id="4" name="Content Placeholder 3" descr="blackened wa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r="1941"/>
          <a:stretch>
            <a:fillRect/>
          </a:stretch>
        </p:blipFill>
        <p:spPr>
          <a:xfrm>
            <a:off x="1139693" y="1248591"/>
            <a:ext cx="7188918" cy="5609409"/>
          </a:xfrm>
        </p:spPr>
      </p:pic>
    </p:spTree>
    <p:extLst>
      <p:ext uri="{BB962C8B-B14F-4D97-AF65-F5344CB8AC3E}">
        <p14:creationId xmlns:p14="http://schemas.microsoft.com/office/powerpoint/2010/main" val="150074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i="1" dirty="0" smtClean="0"/>
              <a:t>The Curse</a:t>
            </a:r>
            <a:r>
              <a:rPr lang="en-US" sz="2800" dirty="0" smtClean="0"/>
              <a:t>, </a:t>
            </a:r>
            <a:r>
              <a:rPr lang="en-US" sz="2400" dirty="0" smtClean="0"/>
              <a:t>clay work from 2004,</a:t>
            </a:r>
            <a:br>
              <a:rPr lang="en-US" sz="2400" dirty="0" smtClean="0"/>
            </a:br>
            <a:r>
              <a:rPr lang="en-US" sz="2400" dirty="0" smtClean="0"/>
              <a:t> after fire and cleaning with </a:t>
            </a:r>
            <a:r>
              <a:rPr lang="en-US" sz="2400" dirty="0" err="1" smtClean="0"/>
              <a:t>sos</a:t>
            </a:r>
            <a:r>
              <a:rPr lang="en-US" sz="2400" dirty="0" smtClean="0"/>
              <a:t> pad</a:t>
            </a:r>
            <a:endParaRPr lang="en-US" sz="2400" dirty="0"/>
          </a:p>
        </p:txBody>
      </p:sp>
      <p:pic>
        <p:nvPicPr>
          <p:cNvPr id="5" name="Picture 4" descr="The cur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3" y="0"/>
            <a:ext cx="3267046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6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Catastrophic Loss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loss of building</a:t>
            </a:r>
          </a:p>
          <a:p>
            <a:r>
              <a:rPr lang="en-US" dirty="0" smtClean="0"/>
              <a:t>Hundreds of  clay pieces  and art works</a:t>
            </a:r>
          </a:p>
          <a:p>
            <a:r>
              <a:rPr lang="en-US" dirty="0"/>
              <a:t> </a:t>
            </a:r>
            <a:r>
              <a:rPr lang="en-US" dirty="0" smtClean="0"/>
              <a:t>180 frames beyond repair were trashed</a:t>
            </a:r>
          </a:p>
          <a:p>
            <a:r>
              <a:rPr lang="en-US" dirty="0" smtClean="0"/>
              <a:t>500 books, collected over 45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35 paintings and canvases</a:t>
            </a:r>
          </a:p>
          <a:p>
            <a:r>
              <a:rPr lang="en-US" dirty="0" smtClean="0"/>
              <a:t>Shelving, tools, and equipment</a:t>
            </a:r>
          </a:p>
        </p:txBody>
      </p:sp>
    </p:spTree>
    <p:extLst>
      <p:ext uri="{BB962C8B-B14F-4D97-AF65-F5344CB8AC3E}">
        <p14:creationId xmlns:p14="http://schemas.microsoft.com/office/powerpoint/2010/main" val="414221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56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Extent of smoke damage in walls, farthest from fire </a:t>
            </a:r>
            <a:r>
              <a:rPr lang="en-US" sz="2400" dirty="0" err="1" smtClean="0"/>
              <a:t>sourse</a:t>
            </a:r>
            <a:endParaRPr lang="en-US" sz="2400" dirty="0"/>
          </a:p>
        </p:txBody>
      </p:sp>
      <p:pic>
        <p:nvPicPr>
          <p:cNvPr id="4" name="Content Placeholder 3" descr="old building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" b="4977"/>
          <a:stretch>
            <a:fillRect/>
          </a:stretch>
        </p:blipFill>
        <p:spPr>
          <a:xfrm>
            <a:off x="907143" y="1604095"/>
            <a:ext cx="7779657" cy="5253905"/>
          </a:xfrm>
        </p:spPr>
      </p:pic>
    </p:spTree>
    <p:extLst>
      <p:ext uri="{BB962C8B-B14F-4D97-AF65-F5344CB8AC3E}">
        <p14:creationId xmlns:p14="http://schemas.microsoft.com/office/powerpoint/2010/main" val="257895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2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Final day of building removal after 4 months of clearing out</a:t>
            </a:r>
            <a:endParaRPr lang="en-US" sz="2400" dirty="0"/>
          </a:p>
        </p:txBody>
      </p:sp>
      <p:pic>
        <p:nvPicPr>
          <p:cNvPr id="5" name="Picture 4" descr="old buildin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06" y="976878"/>
            <a:ext cx="7841494" cy="58811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3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Silver Linings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Art behind glass and underneath stacks could be saved. Lost work came to light.</a:t>
            </a:r>
          </a:p>
          <a:p>
            <a:r>
              <a:rPr lang="en-US" dirty="0" smtClean="0"/>
              <a:t>Apocalyptic Vision – 42 best works were on display at Mount Marty College</a:t>
            </a:r>
          </a:p>
          <a:p>
            <a:r>
              <a:rPr lang="en-US" dirty="0" smtClean="0"/>
              <a:t>Support came from many people and places; prayers and financial support</a:t>
            </a:r>
          </a:p>
          <a:p>
            <a:r>
              <a:rPr lang="en-US" dirty="0" smtClean="0"/>
              <a:t>20 crates of glazed ware in century barn</a:t>
            </a:r>
          </a:p>
          <a:p>
            <a:r>
              <a:rPr lang="en-US" dirty="0" smtClean="0"/>
              <a:t>Insurance claims, </a:t>
            </a:r>
            <a:r>
              <a:rPr lang="en-US" dirty="0" err="1" smtClean="0"/>
              <a:t>GoFundMe</a:t>
            </a:r>
            <a:r>
              <a:rPr lang="en-US" dirty="0" smtClean="0"/>
              <a:t> account, and other sales and funds for a new building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907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4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Apocalyptic Vision display at Northwestern College, 2018</a:t>
            </a:r>
            <a:endParaRPr lang="en-US" sz="2400" dirty="0"/>
          </a:p>
        </p:txBody>
      </p:sp>
      <p:pic>
        <p:nvPicPr>
          <p:cNvPr id="4" name="Content Placeholder 3" descr="Apoc vis show 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4583"/>
          <a:stretch>
            <a:fillRect/>
          </a:stretch>
        </p:blipFill>
        <p:spPr>
          <a:xfrm>
            <a:off x="683815" y="1154902"/>
            <a:ext cx="7791327" cy="5703098"/>
          </a:xfrm>
        </p:spPr>
      </p:pic>
    </p:spTree>
    <p:extLst>
      <p:ext uri="{BB962C8B-B14F-4D97-AF65-F5344CB8AC3E}">
        <p14:creationId xmlns:p14="http://schemas.microsoft.com/office/powerpoint/2010/main" val="317040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poc vis show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97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961"/>
            <a:ext cx="8229600" cy="6674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Clay works that could </a:t>
            </a:r>
            <a:r>
              <a:rPr lang="en-US" sz="2400" smtClean="0"/>
              <a:t>be cleaned</a:t>
            </a:r>
            <a:endParaRPr lang="en-US" sz="2400" dirty="0"/>
          </a:p>
        </p:txBody>
      </p:sp>
      <p:pic>
        <p:nvPicPr>
          <p:cNvPr id="6" name="Picture 5" descr="saved w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5" y="916780"/>
            <a:ext cx="7921624" cy="59412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5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1250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Original Sin, oil painting from 2004, part of Apoc. V. show. Buried  on bottom of a pile of art portfolios, saved!</a:t>
            </a:r>
            <a:endParaRPr lang="en-US" sz="2400" i="1" dirty="0"/>
          </a:p>
        </p:txBody>
      </p:sp>
      <p:pic>
        <p:nvPicPr>
          <p:cNvPr id="4" name="Content Placeholder 3" descr="original s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" b="3274"/>
          <a:stretch>
            <a:fillRect/>
          </a:stretch>
        </p:blipFill>
        <p:spPr>
          <a:xfrm>
            <a:off x="778035" y="1314843"/>
            <a:ext cx="7908765" cy="5543157"/>
          </a:xfrm>
        </p:spPr>
      </p:pic>
    </p:spTree>
    <p:extLst>
      <p:ext uri="{BB962C8B-B14F-4D97-AF65-F5344CB8AC3E}">
        <p14:creationId xmlns:p14="http://schemas.microsoft.com/office/powerpoint/2010/main" val="398636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169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Original sketch</a:t>
            </a:r>
            <a:endParaRPr lang="en-US" sz="2400" dirty="0"/>
          </a:p>
        </p:txBody>
      </p:sp>
      <p:pic>
        <p:nvPicPr>
          <p:cNvPr id="3" name="Picture 2" descr="Studio sketch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8" y="0"/>
            <a:ext cx="5925312" cy="677875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2812" y="1600201"/>
            <a:ext cx="8523987" cy="10860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Initial rough sketch of a </a:t>
            </a:r>
          </a:p>
          <a:p>
            <a:pPr marL="0" indent="0">
              <a:buNone/>
            </a:pPr>
            <a:r>
              <a:rPr lang="en-US" sz="2000" dirty="0" smtClean="0"/>
              <a:t>Proposed studio, shown in </a:t>
            </a:r>
          </a:p>
          <a:p>
            <a:pPr marL="0" indent="0">
              <a:buNone/>
            </a:pPr>
            <a:r>
              <a:rPr lang="en-US" sz="2000" dirty="0"/>
              <a:t>f</a:t>
            </a:r>
            <a:r>
              <a:rPr lang="en-US" sz="2000" dirty="0" smtClean="0"/>
              <a:t>ront </a:t>
            </a:r>
            <a:r>
              <a:rPr lang="en-US" sz="2000" smtClean="0"/>
              <a:t>of the </a:t>
            </a:r>
            <a:r>
              <a:rPr lang="en-US" sz="2000" dirty="0" smtClean="0"/>
              <a:t>Century Barn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529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7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North Carolina studio, built in 1982, sold to fund new building</a:t>
            </a:r>
            <a:endParaRPr lang="en-US" sz="2400" dirty="0"/>
          </a:p>
        </p:txBody>
      </p:sp>
      <p:pic>
        <p:nvPicPr>
          <p:cNvPr id="4" name="Content Placeholder 3" descr="studio N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3783"/>
          <a:stretch>
            <a:fillRect/>
          </a:stretch>
        </p:blipFill>
        <p:spPr>
          <a:xfrm>
            <a:off x="246063" y="1041928"/>
            <a:ext cx="8440737" cy="5686600"/>
          </a:xfrm>
        </p:spPr>
      </p:pic>
    </p:spTree>
    <p:extLst>
      <p:ext uri="{BB962C8B-B14F-4D97-AF65-F5344CB8AC3E}">
        <p14:creationId xmlns:p14="http://schemas.microsoft.com/office/powerpoint/2010/main" val="410014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961"/>
            <a:ext cx="8229600" cy="7326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building under construction by PR Builders, Ireton.</a:t>
            </a:r>
            <a:endParaRPr lang="en-US" sz="2400" dirty="0"/>
          </a:p>
        </p:txBody>
      </p:sp>
      <p:pic>
        <p:nvPicPr>
          <p:cNvPr id="4" name="Content Placeholder 3" descr="studio 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b="3609"/>
          <a:stretch>
            <a:fillRect/>
          </a:stretch>
        </p:blipFill>
        <p:spPr>
          <a:xfrm>
            <a:off x="246063" y="976807"/>
            <a:ext cx="8643937" cy="5881193"/>
          </a:xfrm>
        </p:spPr>
      </p:pic>
    </p:spTree>
    <p:extLst>
      <p:ext uri="{BB962C8B-B14F-4D97-AF65-F5344CB8AC3E}">
        <p14:creationId xmlns:p14="http://schemas.microsoft.com/office/powerpoint/2010/main" val="320641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617879"/>
          </a:xfrm>
        </p:spPr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3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udio 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5" b="23145"/>
          <a:stretch>
            <a:fillRect/>
          </a:stretch>
        </p:blipFill>
        <p:spPr>
          <a:xfrm>
            <a:off x="287338" y="274638"/>
            <a:ext cx="8399462" cy="6015037"/>
          </a:xfrm>
        </p:spPr>
      </p:pic>
    </p:spTree>
    <p:extLst>
      <p:ext uri="{BB962C8B-B14F-4D97-AF65-F5344CB8AC3E}">
        <p14:creationId xmlns:p14="http://schemas.microsoft.com/office/powerpoint/2010/main" val="105575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72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2811"/>
          <a:stretch>
            <a:fillRect/>
          </a:stretch>
        </p:blipFill>
        <p:spPr>
          <a:xfrm>
            <a:off x="4090198" y="274638"/>
            <a:ext cx="5056624" cy="6363127"/>
          </a:xfrm>
        </p:spPr>
      </p:pic>
      <p:pic>
        <p:nvPicPr>
          <p:cNvPr id="5" name="Picture 4" descr="studio 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" y="274638"/>
            <a:ext cx="4467431" cy="59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5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udio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2896"/>
          <a:stretch>
            <a:fillRect/>
          </a:stretch>
        </p:blipFill>
        <p:spPr>
          <a:xfrm>
            <a:off x="307975" y="274638"/>
            <a:ext cx="8542338" cy="6035675"/>
          </a:xfrm>
        </p:spPr>
      </p:pic>
    </p:spTree>
    <p:extLst>
      <p:ext uri="{BB962C8B-B14F-4D97-AF65-F5344CB8AC3E}">
        <p14:creationId xmlns:p14="http://schemas.microsoft.com/office/powerpoint/2010/main" val="45344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2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Finished exterior, with porch supports of cedar material from Van Wyk farm</a:t>
            </a:r>
            <a:endParaRPr lang="en-US" sz="2000" dirty="0"/>
          </a:p>
        </p:txBody>
      </p:sp>
      <p:pic>
        <p:nvPicPr>
          <p:cNvPr id="7" name="Picture 6" descr="studi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1" y="921912"/>
            <a:ext cx="8150839" cy="6113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7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078"/>
            <a:ext cx="8229600" cy="506808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Future exhibit</a:t>
            </a:r>
            <a:r>
              <a:rPr lang="en-US" sz="2400" dirty="0" smtClean="0"/>
              <a:t>- samples- </a:t>
            </a:r>
            <a:r>
              <a:rPr lang="en-US" sz="2400" i="1" dirty="0" smtClean="0"/>
              <a:t>Out </a:t>
            </a:r>
            <a:r>
              <a:rPr lang="en-US" sz="2400" i="1" dirty="0"/>
              <a:t>of the Fire </a:t>
            </a:r>
            <a:r>
              <a:rPr lang="en-US" sz="2400" dirty="0"/>
              <a:t>-  5 decades – Dordt, Jan. 2021</a:t>
            </a:r>
          </a:p>
        </p:txBody>
      </p:sp>
      <p:pic>
        <p:nvPicPr>
          <p:cNvPr id="4" name="Content Placeholder 3" descr="Herit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1" b="14811"/>
          <a:stretch>
            <a:fillRect/>
          </a:stretch>
        </p:blipFill>
        <p:spPr>
          <a:xfrm>
            <a:off x="1383915" y="748886"/>
            <a:ext cx="6441316" cy="5878141"/>
          </a:xfrm>
        </p:spPr>
      </p:pic>
    </p:spTree>
    <p:extLst>
      <p:ext uri="{BB962C8B-B14F-4D97-AF65-F5344CB8AC3E}">
        <p14:creationId xmlns:p14="http://schemas.microsoft.com/office/powerpoint/2010/main" val="273744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umb lin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r="3222"/>
          <a:stretch>
            <a:fillRect/>
          </a:stretch>
        </p:blipFill>
        <p:spPr>
          <a:xfrm>
            <a:off x="307975" y="274638"/>
            <a:ext cx="8378825" cy="5851525"/>
          </a:xfrm>
        </p:spPr>
      </p:pic>
    </p:spTree>
    <p:extLst>
      <p:ext uri="{BB962C8B-B14F-4D97-AF65-F5344CB8AC3E}">
        <p14:creationId xmlns:p14="http://schemas.microsoft.com/office/powerpoint/2010/main" val="41408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t hasn't raine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" b="3994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354781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274638"/>
            <a:ext cx="8229600" cy="4583112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i="1" dirty="0" smtClean="0"/>
              <a:t>Heritage – </a:t>
            </a:r>
            <a:r>
              <a:rPr lang="en-US" sz="2000" dirty="0" smtClean="0"/>
              <a:t>grave rubbings, Oil Pas-</a:t>
            </a:r>
            <a:br>
              <a:rPr lang="en-US" sz="2000" dirty="0" smtClean="0"/>
            </a:br>
            <a:r>
              <a:rPr lang="en-US" sz="2000" dirty="0" err="1" smtClean="0"/>
              <a:t>tel</a:t>
            </a:r>
            <a:r>
              <a:rPr lang="en-US" sz="2000" dirty="0" smtClean="0"/>
              <a:t> and graphite, 1995, Netherlands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 smtClean="0"/>
              <a:t>Plumb Line – self </a:t>
            </a:r>
            <a:r>
              <a:rPr lang="en-US" sz="2000" i="1" dirty="0" err="1" smtClean="0"/>
              <a:t>porrtrait</a:t>
            </a:r>
            <a:r>
              <a:rPr lang="en-US" sz="2000" i="1" dirty="0" smtClean="0"/>
              <a:t>,</a:t>
            </a:r>
            <a:br>
              <a:rPr lang="en-US" sz="2000" i="1" dirty="0" smtClean="0"/>
            </a:br>
            <a:r>
              <a:rPr lang="en-US" sz="2000" dirty="0" smtClean="0"/>
              <a:t>graphite pencil, 1979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It Hasn’t Rained like this since 53</a:t>
            </a:r>
            <a:br>
              <a:rPr lang="en-US" sz="2000" i="1" dirty="0" smtClean="0"/>
            </a:br>
            <a:r>
              <a:rPr lang="en-US" sz="2000" i="1" dirty="0" smtClean="0"/>
              <a:t>graphite pencil, 1981</a:t>
            </a:r>
            <a:br>
              <a:rPr lang="en-US" sz="2000" i="1" dirty="0" smtClean="0"/>
            </a:b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000" i="1" dirty="0" smtClean="0"/>
              <a:t>Yesterday’s </a:t>
            </a:r>
            <a:r>
              <a:rPr lang="en-US" sz="2000" i="1" dirty="0" smtClean="0"/>
              <a:t>Tulips – </a:t>
            </a:r>
            <a:r>
              <a:rPr lang="en-US" sz="2000" dirty="0" smtClean="0"/>
              <a:t>Oil Pastel </a:t>
            </a:r>
            <a:br>
              <a:rPr lang="en-US" sz="2000" dirty="0" smtClean="0"/>
            </a:br>
            <a:r>
              <a:rPr lang="en-US" sz="2000" dirty="0" smtClean="0"/>
              <a:t>and graphite – 1995 , </a:t>
            </a:r>
            <a:r>
              <a:rPr lang="en-US" sz="2000" dirty="0" smtClean="0"/>
              <a:t>Netherlands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next slide – </a:t>
            </a:r>
            <a:r>
              <a:rPr lang="en-US" sz="2000" i="1" dirty="0" smtClean="0"/>
              <a:t>The North Sea –</a:t>
            </a:r>
            <a:r>
              <a:rPr lang="en-US" sz="2000" dirty="0" smtClean="0"/>
              <a:t>Oil</a:t>
            </a:r>
            <a:br>
              <a:rPr lang="en-US" sz="2000" dirty="0" smtClean="0"/>
            </a:br>
            <a:r>
              <a:rPr lang="en-US" sz="2000" dirty="0" smtClean="0"/>
              <a:t>Pastel and graphite – 1995, Nether-</a:t>
            </a:r>
            <a:br>
              <a:rPr lang="en-US" sz="2000" dirty="0" smtClean="0"/>
            </a:br>
            <a:r>
              <a:rPr lang="en-US" sz="2000" dirty="0" smtClean="0"/>
              <a:t>lands</a:t>
            </a:r>
            <a:endParaRPr lang="en-US" sz="2000" dirty="0"/>
          </a:p>
        </p:txBody>
      </p:sp>
      <p:pic>
        <p:nvPicPr>
          <p:cNvPr id="4" name="Content Placeholder 3" descr="Yesterdays tulip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1787"/>
          <a:stretch>
            <a:fillRect/>
          </a:stretch>
        </p:blipFill>
        <p:spPr>
          <a:xfrm>
            <a:off x="4032250" y="127000"/>
            <a:ext cx="4654550" cy="6508750"/>
          </a:xfrm>
        </p:spPr>
      </p:pic>
    </p:spTree>
    <p:extLst>
      <p:ext uri="{BB962C8B-B14F-4D97-AF65-F5344CB8AC3E}">
        <p14:creationId xmlns:p14="http://schemas.microsoft.com/office/powerpoint/2010/main" val="265573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North Se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b="964"/>
          <a:stretch>
            <a:fillRect/>
          </a:stretch>
        </p:blipFill>
        <p:spPr>
          <a:xfrm>
            <a:off x="457200" y="274638"/>
            <a:ext cx="8229600" cy="6126163"/>
          </a:xfrm>
        </p:spPr>
      </p:pic>
    </p:spTree>
    <p:extLst>
      <p:ext uri="{BB962C8B-B14F-4D97-AF65-F5344CB8AC3E}">
        <p14:creationId xmlns:p14="http://schemas.microsoft.com/office/powerpoint/2010/main" val="135993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76" y="274638"/>
            <a:ext cx="8386924" cy="904701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Backs of drawings; created by Smoke.</a:t>
            </a:r>
            <a:br>
              <a:rPr lang="en-US" sz="2400" dirty="0" smtClean="0"/>
            </a:br>
            <a:r>
              <a:rPr lang="en-US" sz="2400" dirty="0" smtClean="0"/>
              <a:t>Better  images than original drawings</a:t>
            </a:r>
            <a:endParaRPr lang="en-US" sz="2400" dirty="0"/>
          </a:p>
        </p:txBody>
      </p:sp>
      <p:pic>
        <p:nvPicPr>
          <p:cNvPr id="4" name="Content Placeholder 3" descr="Smoked piece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7" b="10287"/>
          <a:stretch>
            <a:fillRect/>
          </a:stretch>
        </p:blipFill>
        <p:spPr>
          <a:xfrm>
            <a:off x="5087149" y="274638"/>
            <a:ext cx="3758408" cy="6127076"/>
          </a:xfrm>
        </p:spPr>
      </p:pic>
      <p:pic>
        <p:nvPicPr>
          <p:cNvPr id="5" name="Picture 4" descr="Smoked piece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8" y="1179339"/>
            <a:ext cx="3960413" cy="52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581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Before and After </a:t>
            </a:r>
            <a:endParaRPr lang="en-US" sz="3200" dirty="0"/>
          </a:p>
        </p:txBody>
      </p:sp>
      <p:pic>
        <p:nvPicPr>
          <p:cNvPr id="4" name="Content Placeholder 3" descr="Studiopr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7" b="27657"/>
          <a:stretch>
            <a:fillRect/>
          </a:stretch>
        </p:blipFill>
        <p:spPr>
          <a:xfrm>
            <a:off x="457200" y="860425"/>
            <a:ext cx="8229600" cy="5530850"/>
          </a:xfrm>
        </p:spPr>
      </p:pic>
      <p:pic>
        <p:nvPicPr>
          <p:cNvPr id="5" name="Picture 4" descr="Studioprt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3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intmaking studio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4979"/>
          <a:stretch>
            <a:fillRect/>
          </a:stretch>
        </p:blipFill>
        <p:spPr>
          <a:xfrm>
            <a:off x="457200" y="274638"/>
            <a:ext cx="8229600" cy="6076950"/>
          </a:xfrm>
        </p:spPr>
      </p:pic>
    </p:spTree>
    <p:extLst>
      <p:ext uri="{BB962C8B-B14F-4D97-AF65-F5344CB8AC3E}">
        <p14:creationId xmlns:p14="http://schemas.microsoft.com/office/powerpoint/2010/main" val="343197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udioprt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r="3393"/>
          <a:stretch>
            <a:fillRect/>
          </a:stretch>
        </p:blipFill>
        <p:spPr>
          <a:xfrm>
            <a:off x="457200" y="274638"/>
            <a:ext cx="8129524" cy="6015037"/>
          </a:xfrm>
        </p:spPr>
      </p:pic>
      <p:pic>
        <p:nvPicPr>
          <p:cNvPr id="5" name="Picture 4" descr="Studioprt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962142" cy="6079787"/>
          </a:xfrm>
          <a:prstGeom prst="rect">
            <a:avLst/>
          </a:prstGeom>
        </p:spPr>
      </p:pic>
      <p:pic>
        <p:nvPicPr>
          <p:cNvPr id="6" name="Picture 5" descr="Studiopr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74638"/>
            <a:ext cx="8040624" cy="61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2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interi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125246" y="737530"/>
            <a:ext cx="9053170" cy="5388634"/>
          </a:xfrm>
        </p:spPr>
      </p:pic>
    </p:spTree>
    <p:extLst>
      <p:ext uri="{BB962C8B-B14F-4D97-AF65-F5344CB8AC3E}">
        <p14:creationId xmlns:p14="http://schemas.microsoft.com/office/powerpoint/2010/main" val="180859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xtyeri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>
            <a:fillRect/>
          </a:stretch>
        </p:blipFill>
        <p:spPr>
          <a:xfrm>
            <a:off x="246063" y="274638"/>
            <a:ext cx="8664575" cy="6035675"/>
          </a:xfrm>
        </p:spPr>
      </p:pic>
    </p:spTree>
    <p:extLst>
      <p:ext uri="{BB962C8B-B14F-4D97-AF65-F5344CB8AC3E}">
        <p14:creationId xmlns:p14="http://schemas.microsoft.com/office/powerpoint/2010/main" val="99848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nteri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6" b="24436"/>
          <a:stretch>
            <a:fillRect/>
          </a:stretch>
        </p:blipFill>
        <p:spPr>
          <a:xfrm>
            <a:off x="266700" y="274638"/>
            <a:ext cx="8583613" cy="5851525"/>
          </a:xfrm>
        </p:spPr>
      </p:pic>
      <p:pic>
        <p:nvPicPr>
          <p:cNvPr id="5" name="Picture 4" descr="kiln 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309</TotalTime>
  <Words>305</Words>
  <Application>Microsoft Macintosh PowerPoint</Application>
  <PresentationFormat>On-screen Show (4:3)</PresentationFormat>
  <Paragraphs>36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 Black </vt:lpstr>
      <vt:lpstr>Out of the Fire</vt:lpstr>
      <vt:lpstr>Catastrophic Loss  </vt:lpstr>
      <vt:lpstr>Before and After</vt:lpstr>
      <vt:lpstr>Before and After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 the Creek, oil painting, 2017 – reproductions were printed</vt:lpstr>
      <vt:lpstr>PowerPoint Presentation</vt:lpstr>
      <vt:lpstr>PowerPoint Presentation</vt:lpstr>
      <vt:lpstr>PowerPoint Presentation</vt:lpstr>
      <vt:lpstr>PowerPoint Presentation</vt:lpstr>
      <vt:lpstr>Smoke damaged clay work – some could be cleaned to a degree</vt:lpstr>
      <vt:lpstr>The Curse, clay work from 2004,  after fire and cleaning with sos pad</vt:lpstr>
      <vt:lpstr>Extent of smoke damage in walls, farthest from fire sourse</vt:lpstr>
      <vt:lpstr>Final day of building removal after 4 months of clearing out</vt:lpstr>
      <vt:lpstr>Silver Linings</vt:lpstr>
      <vt:lpstr>Apocalyptic Vision display at Northwestern College, 2018</vt:lpstr>
      <vt:lpstr>PowerPoint Presentation</vt:lpstr>
      <vt:lpstr>Clay works that could be cleaned</vt:lpstr>
      <vt:lpstr>Original Sin, oil painting from 2004, part of Apoc. V. show. Buried  on bottom of a pile of art portfolios, saved!</vt:lpstr>
      <vt:lpstr>Original sketch</vt:lpstr>
      <vt:lpstr>North Carolina studio, built in 1982, sold to fund new building</vt:lpstr>
      <vt:lpstr>New building under construction by PR Builders, Ireton.</vt:lpstr>
      <vt:lpstr>PowerPoint Presentation</vt:lpstr>
      <vt:lpstr>PowerPoint Presentation</vt:lpstr>
      <vt:lpstr>PowerPoint Presentation</vt:lpstr>
      <vt:lpstr>Finished exterior, with porch supports of cedar material from Van Wyk farm</vt:lpstr>
      <vt:lpstr>Future exhibit- samples- Out of the Fire -  5 decades – Dordt, Jan. 2021</vt:lpstr>
      <vt:lpstr>PowerPoint Presentation</vt:lpstr>
      <vt:lpstr>PowerPoint Presentation</vt:lpstr>
      <vt:lpstr>Heritage – grave rubbings, Oil Pas- tel and graphite, 1995, Netherlands  Plumb Line – self porrtrait, graphite pencil, 1979  It Hasn’t Rained like this since 53 graphite pencil, 1981  Yesterday’s Tulips – Oil Pastel  and graphite – 1995 , Netherlands  next slide – The North Sea –Oil Pastel and graphite – 1995, Nether- lands</vt:lpstr>
      <vt:lpstr>PowerPoint Presentation</vt:lpstr>
      <vt:lpstr>Backs of drawings; created by Smoke. Better  images than original drawings</vt:lpstr>
    </vt:vector>
  </TitlesOfParts>
  <Company>Dordt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 of the Fire</dc:title>
  <dc:creator>Jake Van Wyk</dc:creator>
  <cp:lastModifiedBy>Jake Van Wyk</cp:lastModifiedBy>
  <cp:revision>22</cp:revision>
  <dcterms:created xsi:type="dcterms:W3CDTF">2020-09-27T17:40:27Z</dcterms:created>
  <dcterms:modified xsi:type="dcterms:W3CDTF">2020-11-27T23:09:18Z</dcterms:modified>
</cp:coreProperties>
</file>