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83" r:id="rId3"/>
    <p:sldId id="257" r:id="rId4"/>
    <p:sldId id="258" r:id="rId5"/>
    <p:sldId id="259" r:id="rId6"/>
    <p:sldId id="262" r:id="rId7"/>
    <p:sldId id="260" r:id="rId8"/>
    <p:sldId id="261" r:id="rId9"/>
    <p:sldId id="263" r:id="rId10"/>
    <p:sldId id="264" r:id="rId11"/>
    <p:sldId id="265" r:id="rId12"/>
    <p:sldId id="266" r:id="rId13"/>
    <p:sldId id="267" r:id="rId14"/>
    <p:sldId id="268" r:id="rId15"/>
    <p:sldId id="274" r:id="rId16"/>
    <p:sldId id="276" r:id="rId17"/>
    <p:sldId id="275" r:id="rId18"/>
    <p:sldId id="269" r:id="rId19"/>
    <p:sldId id="270" r:id="rId20"/>
    <p:sldId id="271" r:id="rId21"/>
    <p:sldId id="272" r:id="rId22"/>
    <p:sldId id="277" r:id="rId23"/>
    <p:sldId id="284" r:id="rId24"/>
    <p:sldId id="278" r:id="rId25"/>
    <p:sldId id="279" r:id="rId26"/>
    <p:sldId id="280" r:id="rId27"/>
    <p:sldId id="282" r:id="rId28"/>
    <p:sldId id="281"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2" d="100"/>
          <a:sy n="92" d="100"/>
        </p:scale>
        <p:origin x="-90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4BAB09-ADD4-CC48-829F-AD406FF7ADAD}" type="datetimeFigureOut">
              <a:rPr lang="en-US" smtClean="0"/>
              <a:t>4/8/18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EB2148-71E4-C44E-A2C2-DE0E5D3C0546}" type="slidenum">
              <a:rPr lang="en-US" smtClean="0"/>
              <a:t>‹#›</a:t>
            </a:fld>
            <a:endParaRPr lang="en-US" dirty="0"/>
          </a:p>
        </p:txBody>
      </p:sp>
    </p:spTree>
    <p:extLst>
      <p:ext uri="{BB962C8B-B14F-4D97-AF65-F5344CB8AC3E}">
        <p14:creationId xmlns:p14="http://schemas.microsoft.com/office/powerpoint/2010/main" val="145933123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9216768-8FD4-C04B-ADB1-4AA354FD0F42}" type="slidenum">
              <a:rPr lang="en-US" sz="1200"/>
              <a:pPr/>
              <a:t>15</a:t>
            </a:fld>
            <a:endParaRPr lang="en-US" sz="1200" dirty="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378AB8F-1623-B741-B701-8FC2198FF3EE}" type="slidenum">
              <a:rPr lang="en-US" sz="1200"/>
              <a:pPr/>
              <a:t>16</a:t>
            </a:fld>
            <a:endParaRPr lang="en-US" sz="1200" dirty="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1AC3464-5ADE-2641-A82D-D84EF0B86E38}" type="slidenum">
              <a:rPr lang="en-US" sz="1200"/>
              <a:pPr/>
              <a:t>17</a:t>
            </a:fld>
            <a:endParaRPr lang="en-US" sz="1200" dirty="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4/8/18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4/8/18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4/8/18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4/8/18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4/8/18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4/8/18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4/8/18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4/8/18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dirty="0"/>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2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 Id="rId3" Type="http://schemas.openxmlformats.org/officeDocument/2006/relationships/image" Target="../media/image2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 Id="rId3" Type="http://schemas.openxmlformats.org/officeDocument/2006/relationships/image" Target="../media/image2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 Id="rId3" Type="http://schemas.openxmlformats.org/officeDocument/2006/relationships/image" Target="../media/image3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 Id="rId3" Type="http://schemas.openxmlformats.org/officeDocument/2006/relationships/image" Target="../media/image3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 Id="rId3" Type="http://schemas.openxmlformats.org/officeDocument/2006/relationships/image" Target="../media/image3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 Id="rId3"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 Id="rId3"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Apocalyptic Vision</a:t>
            </a:r>
            <a:endParaRPr lang="en-US" sz="3600" dirty="0"/>
          </a:p>
        </p:txBody>
      </p:sp>
      <p:sp>
        <p:nvSpPr>
          <p:cNvPr id="3" name="Subtitle 2"/>
          <p:cNvSpPr>
            <a:spLocks noGrp="1"/>
          </p:cNvSpPr>
          <p:nvPr>
            <p:ph type="subTitle" idx="1"/>
          </p:nvPr>
        </p:nvSpPr>
        <p:spPr>
          <a:xfrm>
            <a:off x="1371600" y="3600450"/>
            <a:ext cx="6400800" cy="2038349"/>
          </a:xfrm>
        </p:spPr>
        <p:txBody>
          <a:bodyPr>
            <a:normAutofit/>
          </a:bodyPr>
          <a:lstStyle/>
          <a:p>
            <a:r>
              <a:rPr lang="en-US" sz="2400" i="1" dirty="0"/>
              <a:t>A</a:t>
            </a:r>
            <a:r>
              <a:rPr lang="en-US" sz="2400" i="1" dirty="0" smtClean="0"/>
              <a:t>n </a:t>
            </a:r>
            <a:r>
              <a:rPr lang="en-US" sz="2400" i="1" dirty="0"/>
              <a:t>art exhibit</a:t>
            </a:r>
            <a:r>
              <a:rPr lang="en-US" sz="2400" dirty="0"/>
              <a:t> featuring images of the mystery of angelic presence, contemplation </a:t>
            </a:r>
            <a:r>
              <a:rPr lang="en-US" sz="2400" dirty="0" smtClean="0"/>
              <a:t>of life / </a:t>
            </a:r>
            <a:r>
              <a:rPr lang="en-US" sz="2400" dirty="0"/>
              <a:t>death, and biblical end times by Jacob Van Wyk</a:t>
            </a:r>
          </a:p>
          <a:p>
            <a:endParaRPr lang="en-US" sz="2400" dirty="0"/>
          </a:p>
        </p:txBody>
      </p:sp>
    </p:spTree>
    <p:extLst>
      <p:ext uri="{BB962C8B-B14F-4D97-AF65-F5344CB8AC3E}">
        <p14:creationId xmlns:p14="http://schemas.microsoft.com/office/powerpoint/2010/main" val="273584475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36956"/>
          </a:xfrm>
        </p:spPr>
        <p:txBody>
          <a:bodyPr>
            <a:normAutofit fontScale="90000"/>
          </a:bodyPr>
          <a:lstStyle/>
          <a:p>
            <a:r>
              <a:rPr lang="en-US" sz="2800" dirty="0" smtClean="0"/>
              <a:t>Other figures are animals, metaphors for human contemplation of life, and . . . death.     </a:t>
            </a:r>
            <a:r>
              <a:rPr lang="en-US" sz="2800" i="1" dirty="0" smtClean="0"/>
              <a:t>Fat Rat Dreams</a:t>
            </a:r>
            <a:r>
              <a:rPr lang="en-US" sz="2800" dirty="0" smtClean="0"/>
              <a:t> 1984 </a:t>
            </a:r>
            <a:endParaRPr lang="en-US" sz="2800" i="1" dirty="0"/>
          </a:p>
        </p:txBody>
      </p:sp>
      <p:pic>
        <p:nvPicPr>
          <p:cNvPr id="4" name="Content Placeholder 3" descr="fat rat dreams drw 14x18 83.jpg"/>
          <p:cNvPicPr>
            <a:picLocks noGrp="1" noChangeAspect="1"/>
          </p:cNvPicPr>
          <p:nvPr>
            <p:ph idx="1"/>
          </p:nvPr>
        </p:nvPicPr>
        <p:blipFill>
          <a:blip r:embed="rId2">
            <a:extLst>
              <a:ext uri="{28A0092B-C50C-407E-A947-70E740481C1C}">
                <a14:useLocalDpi xmlns:a14="http://schemas.microsoft.com/office/drawing/2010/main" val="0"/>
              </a:ext>
            </a:extLst>
          </a:blip>
          <a:srcRect l="-25763" r="-25763"/>
          <a:stretch>
            <a:fillRect/>
          </a:stretch>
        </p:blipFill>
        <p:spPr>
          <a:xfrm>
            <a:off x="-782648" y="936956"/>
            <a:ext cx="10411356" cy="5725845"/>
          </a:xfrm>
        </p:spPr>
      </p:pic>
    </p:spTree>
    <p:extLst>
      <p:ext uri="{BB962C8B-B14F-4D97-AF65-F5344CB8AC3E}">
        <p14:creationId xmlns:p14="http://schemas.microsoft.com/office/powerpoint/2010/main" val="10468955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28744"/>
          </a:xfrm>
        </p:spPr>
        <p:txBody>
          <a:bodyPr>
            <a:normAutofit fontScale="90000"/>
          </a:bodyPr>
          <a:lstStyle/>
          <a:p>
            <a:r>
              <a:rPr lang="en-US" sz="2800" i="1" dirty="0" smtClean="0"/>
              <a:t>Scrape the Pen  </a:t>
            </a:r>
            <a:r>
              <a:rPr lang="en-US" sz="2800" dirty="0" smtClean="0"/>
              <a:t>1994</a:t>
            </a:r>
            <a:r>
              <a:rPr lang="en-US" sz="2800" i="1" dirty="0" smtClean="0"/>
              <a:t>                 Suspended Sentence </a:t>
            </a:r>
            <a:r>
              <a:rPr lang="en-US" sz="2800" dirty="0" smtClean="0"/>
              <a:t>1996</a:t>
            </a:r>
            <a:endParaRPr lang="en-US" sz="2800" dirty="0"/>
          </a:p>
        </p:txBody>
      </p:sp>
      <p:pic>
        <p:nvPicPr>
          <p:cNvPr id="4" name="Content Placeholder 3" descr="scr-the-pen-lithojpg"/>
          <p:cNvPicPr>
            <a:picLocks noGrp="1" noChangeAspect="1"/>
          </p:cNvPicPr>
          <p:nvPr>
            <p:ph idx="1"/>
          </p:nvPr>
        </p:nvPicPr>
        <p:blipFill>
          <a:blip r:embed="rId2">
            <a:extLst>
              <a:ext uri="{28A0092B-C50C-407E-A947-70E740481C1C}">
                <a14:useLocalDpi xmlns:a14="http://schemas.microsoft.com/office/drawing/2010/main" val="0"/>
              </a:ext>
            </a:extLst>
          </a:blip>
          <a:srcRect l="-64448" r="-64448"/>
          <a:stretch>
            <a:fillRect/>
          </a:stretch>
        </p:blipFill>
        <p:spPr>
          <a:xfrm>
            <a:off x="-2228231" y="892278"/>
            <a:ext cx="9318951" cy="5125064"/>
          </a:xfrm>
        </p:spPr>
      </p:pic>
      <p:pic>
        <p:nvPicPr>
          <p:cNvPr id="5" name="Picture 4" descr="Suspended sentd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2075" y="892278"/>
            <a:ext cx="3996412" cy="5197976"/>
          </a:xfrm>
          <a:prstGeom prst="rect">
            <a:avLst/>
          </a:prstGeom>
        </p:spPr>
      </p:pic>
    </p:spTree>
    <p:extLst>
      <p:ext uri="{BB962C8B-B14F-4D97-AF65-F5344CB8AC3E}">
        <p14:creationId xmlns:p14="http://schemas.microsoft.com/office/powerpoint/2010/main" val="181417958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3140"/>
          </a:xfrm>
        </p:spPr>
        <p:txBody>
          <a:bodyPr>
            <a:normAutofit fontScale="90000"/>
          </a:bodyPr>
          <a:lstStyle/>
          <a:p>
            <a:pPr algn="r"/>
            <a:r>
              <a:rPr lang="en-US" sz="2800" i="1" dirty="0" smtClean="0"/>
              <a:t>Spring of Life </a:t>
            </a:r>
            <a:r>
              <a:rPr lang="en-US" sz="2800" dirty="0" smtClean="0"/>
              <a:t>1996</a:t>
            </a:r>
            <a:br>
              <a:rPr lang="en-US" sz="2800" dirty="0" smtClean="0"/>
            </a:br>
            <a:r>
              <a:rPr lang="en-US" sz="2800" dirty="0" smtClean="0"/>
              <a:t>Oil pastel and pencil</a:t>
            </a:r>
            <a:endParaRPr lang="en-US" sz="2800" dirty="0"/>
          </a:p>
        </p:txBody>
      </p:sp>
      <p:pic>
        <p:nvPicPr>
          <p:cNvPr id="4" name="Content Placeholder 3" descr="Spring of life dr1.jpg"/>
          <p:cNvPicPr>
            <a:picLocks noGrp="1" noChangeAspect="1"/>
          </p:cNvPicPr>
          <p:nvPr>
            <p:ph idx="1"/>
          </p:nvPr>
        </p:nvPicPr>
        <p:blipFill>
          <a:blip r:embed="rId2">
            <a:extLst>
              <a:ext uri="{28A0092B-C50C-407E-A947-70E740481C1C}">
                <a14:useLocalDpi xmlns:a14="http://schemas.microsoft.com/office/drawing/2010/main" val="0"/>
              </a:ext>
            </a:extLst>
          </a:blip>
          <a:srcRect l="-68336" r="-68336"/>
          <a:stretch>
            <a:fillRect/>
          </a:stretch>
        </p:blipFill>
        <p:spPr>
          <a:xfrm>
            <a:off x="-2353131" y="274638"/>
            <a:ext cx="11199202" cy="6159129"/>
          </a:xfrm>
        </p:spPr>
      </p:pic>
    </p:spTree>
    <p:extLst>
      <p:ext uri="{BB962C8B-B14F-4D97-AF65-F5344CB8AC3E}">
        <p14:creationId xmlns:p14="http://schemas.microsoft.com/office/powerpoint/2010/main" val="210414592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3140"/>
          </a:xfrm>
        </p:spPr>
        <p:txBody>
          <a:bodyPr>
            <a:normAutofit fontScale="90000"/>
          </a:bodyPr>
          <a:lstStyle/>
          <a:p>
            <a:pPr algn="l"/>
            <a:r>
              <a:rPr lang="en-US" sz="2800" dirty="0" smtClean="0"/>
              <a:t>Sabatine 1998</a:t>
            </a:r>
            <a:br>
              <a:rPr lang="en-US" sz="2800" dirty="0" smtClean="0"/>
            </a:br>
            <a:r>
              <a:rPr lang="en-US" sz="2800" dirty="0" smtClean="0"/>
              <a:t>Oil pastel and pencil</a:t>
            </a:r>
            <a:endParaRPr lang="en-US" sz="2800" dirty="0"/>
          </a:p>
        </p:txBody>
      </p:sp>
      <p:pic>
        <p:nvPicPr>
          <p:cNvPr id="4" name="Content Placeholder 3" descr="Sabtindr.jpg"/>
          <p:cNvPicPr>
            <a:picLocks noGrp="1" noChangeAspect="1"/>
          </p:cNvPicPr>
          <p:nvPr>
            <p:ph idx="1"/>
          </p:nvPr>
        </p:nvPicPr>
        <p:blipFill>
          <a:blip r:embed="rId2">
            <a:extLst>
              <a:ext uri="{28A0092B-C50C-407E-A947-70E740481C1C}">
                <a14:useLocalDpi xmlns:a14="http://schemas.microsoft.com/office/drawing/2010/main" val="0"/>
              </a:ext>
            </a:extLst>
          </a:blip>
          <a:srcRect l="-66372" r="-66372"/>
          <a:stretch>
            <a:fillRect/>
          </a:stretch>
        </p:blipFill>
        <p:spPr>
          <a:xfrm>
            <a:off x="367933" y="274638"/>
            <a:ext cx="11274919" cy="6200771"/>
          </a:xfrm>
        </p:spPr>
      </p:pic>
    </p:spTree>
    <p:extLst>
      <p:ext uri="{BB962C8B-B14F-4D97-AF65-F5344CB8AC3E}">
        <p14:creationId xmlns:p14="http://schemas.microsoft.com/office/powerpoint/2010/main" val="167774529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2144590"/>
          </a:xfrm>
        </p:spPr>
        <p:txBody>
          <a:bodyPr>
            <a:normAutofit fontScale="90000"/>
          </a:bodyPr>
          <a:lstStyle/>
          <a:p>
            <a:pPr algn="r"/>
            <a:r>
              <a:rPr lang="en-US" sz="2800" i="1" dirty="0" smtClean="0"/>
              <a:t>The Mackerel Sky </a:t>
            </a:r>
            <a:r>
              <a:rPr lang="en-US" sz="2800" dirty="0"/>
              <a:t> </a:t>
            </a:r>
            <a:r>
              <a:rPr lang="en-US" sz="2800" dirty="0" smtClean="0"/>
              <a:t>1999</a:t>
            </a:r>
            <a:br>
              <a:rPr lang="en-US" sz="2800" dirty="0" smtClean="0"/>
            </a:br>
            <a:r>
              <a:rPr lang="en-US" sz="2800" dirty="0" smtClean="0"/>
              <a:t>mixed media drawing</a:t>
            </a:r>
            <a:br>
              <a:rPr lang="en-US" sz="2800" dirty="0" smtClean="0"/>
            </a:br>
            <a:r>
              <a:rPr lang="en-US" sz="2800" dirty="0" smtClean="0"/>
              <a:t>a requiem for my father</a:t>
            </a:r>
            <a:br>
              <a:rPr lang="en-US" sz="2800" dirty="0" smtClean="0"/>
            </a:br>
            <a:r>
              <a:rPr lang="en-US" sz="2800" dirty="0" smtClean="0"/>
              <a:t>and commentary on death</a:t>
            </a:r>
            <a:br>
              <a:rPr lang="en-US" sz="2800" dirty="0" smtClean="0"/>
            </a:br>
            <a:endParaRPr lang="en-US" sz="2800" i="1" dirty="0"/>
          </a:p>
        </p:txBody>
      </p:sp>
      <p:pic>
        <p:nvPicPr>
          <p:cNvPr id="4" name="Content Placeholder 3" descr="mac sky.jpg"/>
          <p:cNvPicPr>
            <a:picLocks noGrp="1" noChangeAspect="1"/>
          </p:cNvPicPr>
          <p:nvPr>
            <p:ph idx="1"/>
          </p:nvPr>
        </p:nvPicPr>
        <p:blipFill>
          <a:blip r:embed="rId2">
            <a:extLst>
              <a:ext uri="{28A0092B-C50C-407E-A947-70E740481C1C}">
                <a14:useLocalDpi xmlns:a14="http://schemas.microsoft.com/office/drawing/2010/main" val="0"/>
              </a:ext>
            </a:extLst>
          </a:blip>
          <a:srcRect l="-86737" r="-86737"/>
          <a:stretch>
            <a:fillRect/>
          </a:stretch>
        </p:blipFill>
        <p:spPr>
          <a:xfrm>
            <a:off x="-2665386" y="232142"/>
            <a:ext cx="10993284" cy="6389015"/>
          </a:xfrm>
        </p:spPr>
      </p:pic>
    </p:spTree>
    <p:extLst>
      <p:ext uri="{BB962C8B-B14F-4D97-AF65-F5344CB8AC3E}">
        <p14:creationId xmlns:p14="http://schemas.microsoft.com/office/powerpoint/2010/main" val="399010385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152400"/>
            <a:ext cx="7772400" cy="381000"/>
          </a:xfrm>
        </p:spPr>
        <p:txBody>
          <a:bodyPr>
            <a:normAutofit fontScale="90000"/>
          </a:bodyPr>
          <a:lstStyle/>
          <a:p>
            <a:pPr algn="l" eaLnBrk="1" hangingPunct="1"/>
            <a:r>
              <a:rPr lang="en-US" sz="1800" dirty="0">
                <a:solidFill>
                  <a:schemeClr val="tx1"/>
                </a:solidFill>
                <a:latin typeface="Helvetica" charset="0"/>
                <a:ea typeface="ＭＳ Ｐゴシック" charset="0"/>
                <a:cs typeface="Helvetica" charset="0"/>
              </a:rPr>
              <a:t>detail</a:t>
            </a:r>
            <a:r>
              <a:rPr lang="en-US" sz="3600" dirty="0">
                <a:solidFill>
                  <a:schemeClr val="tx1"/>
                </a:solidFill>
                <a:latin typeface="Helvetica" charset="0"/>
                <a:ea typeface="ＭＳ Ｐゴシック" charset="0"/>
                <a:cs typeface="Helvetica" charset="0"/>
              </a:rPr>
              <a:t> </a:t>
            </a:r>
            <a:r>
              <a:rPr lang="en-US" sz="1800" dirty="0">
                <a:solidFill>
                  <a:schemeClr val="tx1"/>
                </a:solidFill>
                <a:latin typeface="Helvetica" charset="0"/>
                <a:ea typeface="ＭＳ Ｐゴシック" charset="0"/>
                <a:cs typeface="Helvetica" charset="0"/>
              </a:rPr>
              <a:t>– floor, silk screened hands</a:t>
            </a:r>
            <a:r>
              <a:rPr lang="en-US" dirty="0">
                <a:solidFill>
                  <a:schemeClr val="tx1"/>
                </a:solidFill>
                <a:latin typeface="Times New Roman" charset="0"/>
                <a:ea typeface="ＭＳ Ｐゴシック" charset="0"/>
                <a:cs typeface="ＭＳ Ｐゴシック" charset="0"/>
              </a:rPr>
              <a:t/>
            </a:r>
            <a:br>
              <a:rPr lang="en-US" dirty="0">
                <a:solidFill>
                  <a:schemeClr val="tx1"/>
                </a:solidFill>
                <a:latin typeface="Times New Roman" charset="0"/>
                <a:ea typeface="ＭＳ Ｐゴシック" charset="0"/>
                <a:cs typeface="ＭＳ Ｐゴシック" charset="0"/>
              </a:rPr>
            </a:br>
            <a:endParaRPr lang="en-US" dirty="0">
              <a:solidFill>
                <a:schemeClr val="tx1"/>
              </a:solidFill>
              <a:latin typeface="Times New Roman" charset="0"/>
              <a:ea typeface="ＭＳ Ｐゴシック" charset="0"/>
              <a:cs typeface="ＭＳ Ｐゴシック" charset="0"/>
            </a:endParaRPr>
          </a:p>
        </p:txBody>
      </p:sp>
      <p:pic>
        <p:nvPicPr>
          <p:cNvPr id="52227" name="Picture 2" descr="mac sk detail 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81000"/>
            <a:ext cx="87630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842544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09600" y="0"/>
            <a:ext cx="7772400" cy="457200"/>
          </a:xfrm>
        </p:spPr>
        <p:txBody>
          <a:bodyPr>
            <a:normAutofit fontScale="90000"/>
          </a:bodyPr>
          <a:lstStyle/>
          <a:p>
            <a:pPr algn="l" eaLnBrk="1" hangingPunct="1"/>
            <a:r>
              <a:rPr lang="en-US" sz="2400" dirty="0">
                <a:solidFill>
                  <a:schemeClr val="tx1"/>
                </a:solidFill>
                <a:latin typeface="Times New Roman" charset="0"/>
                <a:ea typeface="ＭＳ Ｐゴシック" charset="0"/>
                <a:cs typeface="ＭＳ Ｐゴシック" charset="0"/>
              </a:rPr>
              <a:t/>
            </a:r>
            <a:br>
              <a:rPr lang="en-US" sz="2400" dirty="0">
                <a:solidFill>
                  <a:schemeClr val="tx1"/>
                </a:solidFill>
                <a:latin typeface="Times New Roman" charset="0"/>
                <a:ea typeface="ＭＳ Ｐゴシック" charset="0"/>
                <a:cs typeface="ＭＳ Ｐゴシック" charset="0"/>
              </a:rPr>
            </a:br>
            <a:r>
              <a:rPr lang="en-US" sz="1800" dirty="0">
                <a:solidFill>
                  <a:schemeClr val="tx1"/>
                </a:solidFill>
                <a:latin typeface="Helvetica" charset="0"/>
                <a:ea typeface="ＭＳ Ｐゴシック" charset="0"/>
                <a:cs typeface="Helvetica" charset="0"/>
              </a:rPr>
              <a:t>detail – behind stove door</a:t>
            </a:r>
          </a:p>
        </p:txBody>
      </p:sp>
      <p:pic>
        <p:nvPicPr>
          <p:cNvPr id="50179" name="Picture 2" descr="mac sk detail 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25475"/>
            <a:ext cx="91440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751526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533400" y="228600"/>
            <a:ext cx="7772400" cy="533400"/>
          </a:xfrm>
        </p:spPr>
        <p:txBody>
          <a:bodyPr>
            <a:normAutofit fontScale="90000"/>
          </a:bodyPr>
          <a:lstStyle/>
          <a:p>
            <a:pPr algn="l" eaLnBrk="1" hangingPunct="1"/>
            <a:r>
              <a:rPr lang="en-US" sz="1800" dirty="0">
                <a:solidFill>
                  <a:schemeClr val="tx1"/>
                </a:solidFill>
                <a:latin typeface="Helvetica" charset="0"/>
                <a:ea typeface="ＭＳ Ｐゴシック" charset="0"/>
                <a:cs typeface="Helvetica" charset="0"/>
              </a:rPr>
              <a:t>detail – sky / buildings</a:t>
            </a:r>
            <a:r>
              <a:rPr lang="en-US" sz="3600" dirty="0">
                <a:solidFill>
                  <a:schemeClr val="tx1"/>
                </a:solidFill>
                <a:latin typeface="Helvetica" charset="0"/>
                <a:ea typeface="ＭＳ Ｐゴシック" charset="0"/>
                <a:cs typeface="Helvetica" charset="0"/>
              </a:rPr>
              <a:t/>
            </a:r>
            <a:br>
              <a:rPr lang="en-US" sz="3600" dirty="0">
                <a:solidFill>
                  <a:schemeClr val="tx1"/>
                </a:solidFill>
                <a:latin typeface="Helvetica" charset="0"/>
                <a:ea typeface="ＭＳ Ｐゴシック" charset="0"/>
                <a:cs typeface="Helvetica" charset="0"/>
              </a:rPr>
            </a:br>
            <a:endParaRPr lang="en-US" sz="3600" dirty="0">
              <a:solidFill>
                <a:schemeClr val="tx1"/>
              </a:solidFill>
              <a:latin typeface="Helvetica" charset="0"/>
              <a:ea typeface="ＭＳ Ｐゴシック" charset="0"/>
              <a:cs typeface="Helvetica" charset="0"/>
            </a:endParaRPr>
          </a:p>
        </p:txBody>
      </p:sp>
      <p:pic>
        <p:nvPicPr>
          <p:cNvPr id="54275" name="Picture 2" descr="mac sk detail 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49275"/>
            <a:ext cx="91440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971067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749"/>
            <a:ext cx="8229600" cy="1454451"/>
          </a:xfrm>
        </p:spPr>
        <p:txBody>
          <a:bodyPr>
            <a:normAutofit/>
          </a:bodyPr>
          <a:lstStyle/>
          <a:p>
            <a:pPr algn="r"/>
            <a:r>
              <a:rPr lang="en-US" sz="2800" dirty="0" smtClean="0"/>
              <a:t>Oil painting - abstract </a:t>
            </a:r>
            <a:br>
              <a:rPr lang="en-US" sz="2800" dirty="0" smtClean="0"/>
            </a:br>
            <a:r>
              <a:rPr lang="en-US" sz="2800" dirty="0" smtClean="0"/>
              <a:t>landscapes </a:t>
            </a:r>
            <a:br>
              <a:rPr lang="en-US" sz="2800" dirty="0" smtClean="0"/>
            </a:br>
            <a:r>
              <a:rPr lang="en-US" sz="2800" dirty="0" smtClean="0"/>
              <a:t>- </a:t>
            </a:r>
            <a:r>
              <a:rPr lang="en-US" sz="2800" i="1" dirty="0" smtClean="0"/>
              <a:t>Palette Series </a:t>
            </a:r>
            <a:r>
              <a:rPr lang="en-US" sz="2800" dirty="0" smtClean="0"/>
              <a:t>2004</a:t>
            </a:r>
            <a:endParaRPr lang="en-US" sz="2800" i="1" dirty="0"/>
          </a:p>
        </p:txBody>
      </p:sp>
      <p:pic>
        <p:nvPicPr>
          <p:cNvPr id="4" name="Content Placeholder 3" descr="Palette paint.jpg"/>
          <p:cNvPicPr>
            <a:picLocks noGrp="1" noChangeAspect="1"/>
          </p:cNvPicPr>
          <p:nvPr>
            <p:ph idx="1"/>
          </p:nvPr>
        </p:nvPicPr>
        <p:blipFill>
          <a:blip r:embed="rId2">
            <a:extLst>
              <a:ext uri="{28A0092B-C50C-407E-A947-70E740481C1C}">
                <a14:useLocalDpi xmlns:a14="http://schemas.microsoft.com/office/drawing/2010/main" val="0"/>
              </a:ext>
            </a:extLst>
          </a:blip>
          <a:srcRect l="-89521" r="-89521"/>
          <a:stretch>
            <a:fillRect/>
          </a:stretch>
        </p:blipFill>
        <p:spPr>
          <a:xfrm>
            <a:off x="-2748960" y="179615"/>
            <a:ext cx="11547138" cy="6350481"/>
          </a:xfrm>
        </p:spPr>
      </p:pic>
    </p:spTree>
    <p:extLst>
      <p:ext uri="{BB962C8B-B14F-4D97-AF65-F5344CB8AC3E}">
        <p14:creationId xmlns:p14="http://schemas.microsoft.com/office/powerpoint/2010/main" val="411664443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07923"/>
          </a:xfrm>
        </p:spPr>
        <p:txBody>
          <a:bodyPr>
            <a:normAutofit/>
          </a:bodyPr>
          <a:lstStyle/>
          <a:p>
            <a:r>
              <a:rPr lang="en-US" sz="2800" i="1" dirty="0" smtClean="0"/>
              <a:t>Original Sin </a:t>
            </a:r>
            <a:r>
              <a:rPr lang="en-US" sz="2800" dirty="0" smtClean="0"/>
              <a:t>2004</a:t>
            </a:r>
            <a:endParaRPr lang="en-US" sz="2800" dirty="0"/>
          </a:p>
        </p:txBody>
      </p:sp>
      <p:pic>
        <p:nvPicPr>
          <p:cNvPr id="6" name="Content Placeholder 5" descr="Orig sin pt.jpg"/>
          <p:cNvPicPr>
            <a:picLocks noGrp="1" noChangeAspect="1"/>
          </p:cNvPicPr>
          <p:nvPr>
            <p:ph idx="1"/>
          </p:nvPr>
        </p:nvPicPr>
        <p:blipFill>
          <a:blip r:embed="rId2" cstate="print">
            <a:extLst>
              <a:ext uri="{28A0092B-C50C-407E-A947-70E740481C1C}">
                <a14:useLocalDpi xmlns:a14="http://schemas.microsoft.com/office/drawing/2010/main" val="0"/>
              </a:ext>
            </a:extLst>
          </a:blip>
          <a:srcRect t="4265" b="4265"/>
          <a:stretch>
            <a:fillRect/>
          </a:stretch>
        </p:blipFill>
        <p:spPr>
          <a:xfrm>
            <a:off x="457200" y="708025"/>
            <a:ext cx="8229600" cy="5418138"/>
          </a:xfrm>
        </p:spPr>
      </p:pic>
    </p:spTree>
    <p:extLst>
      <p:ext uri="{BB962C8B-B14F-4D97-AF65-F5344CB8AC3E}">
        <p14:creationId xmlns:p14="http://schemas.microsoft.com/office/powerpoint/2010/main" val="103379467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237289"/>
            <a:ext cx="8229600" cy="4888874"/>
          </a:xfrm>
        </p:spPr>
        <p:txBody>
          <a:bodyPr>
            <a:normAutofit/>
          </a:bodyPr>
          <a:lstStyle/>
          <a:p>
            <a:pPr marL="0" indent="0" algn="ctr">
              <a:buNone/>
            </a:pPr>
            <a:r>
              <a:rPr lang="en-US" sz="2400" i="1" dirty="0" smtClean="0"/>
              <a:t>Notwithstanding the popular images of Angels, I have never dreamt about, nor pre-visualized them; they develop in the process of making images with themes of terrible apparitions and mysterious beings. They are female for me and the emphasis is of course, the eyes. My longstanding love for and interest in the landscape also manifests itself in many images, its metaphorical power and mystery. Recently, I’ve been intrigued by the visionary biblical accounts of end times; beasts and angels, metaphors for God’s mysterious presence and revelation with his people and the transcendental nature of symbolic imagery and awful spiritual power.</a:t>
            </a:r>
            <a:endParaRPr lang="en-US" sz="2400" i="1" dirty="0"/>
          </a:p>
        </p:txBody>
      </p:sp>
    </p:spTree>
    <p:extLst>
      <p:ext uri="{BB962C8B-B14F-4D97-AF65-F5344CB8AC3E}">
        <p14:creationId xmlns:p14="http://schemas.microsoft.com/office/powerpoint/2010/main" val="286616400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625" y="274637"/>
            <a:ext cx="8416175" cy="1599275"/>
          </a:xfrm>
        </p:spPr>
        <p:txBody>
          <a:bodyPr>
            <a:normAutofit fontScale="90000"/>
          </a:bodyPr>
          <a:lstStyle/>
          <a:p>
            <a:pPr algn="l"/>
            <a:r>
              <a:rPr lang="en-US" sz="2800" i="1" dirty="0" smtClean="0"/>
              <a:t>Landscape in a Dream </a:t>
            </a:r>
            <a:r>
              <a:rPr lang="en-US" sz="2800" dirty="0" smtClean="0"/>
              <a:t>2009</a:t>
            </a:r>
            <a:br>
              <a:rPr lang="en-US" sz="2800" dirty="0" smtClean="0"/>
            </a:br>
            <a:r>
              <a:rPr lang="en-US" sz="2800" dirty="0" smtClean="0"/>
              <a:t>inspired by Roberto Matta</a:t>
            </a:r>
            <a:br>
              <a:rPr lang="en-US" sz="2800" dirty="0" smtClean="0"/>
            </a:br>
            <a:r>
              <a:rPr lang="en-US" sz="2800" dirty="0" smtClean="0"/>
              <a:t>who coined the term;</a:t>
            </a:r>
            <a:br>
              <a:rPr lang="en-US" sz="2800" dirty="0" smtClean="0"/>
            </a:br>
            <a:r>
              <a:rPr lang="en-US" sz="2800" dirty="0" smtClean="0"/>
              <a:t>Psychic Automatism</a:t>
            </a:r>
            <a:endParaRPr lang="en-US" sz="2800" dirty="0"/>
          </a:p>
        </p:txBody>
      </p:sp>
      <p:pic>
        <p:nvPicPr>
          <p:cNvPr id="4" name="Content Placeholder 3" descr="Landscndream1.jpg"/>
          <p:cNvPicPr>
            <a:picLocks noGrp="1" noChangeAspect="1"/>
          </p:cNvPicPr>
          <p:nvPr>
            <p:ph idx="1"/>
          </p:nvPr>
        </p:nvPicPr>
        <p:blipFill>
          <a:blip r:embed="rId2">
            <a:extLst>
              <a:ext uri="{28A0092B-C50C-407E-A947-70E740481C1C}">
                <a14:useLocalDpi xmlns:a14="http://schemas.microsoft.com/office/drawing/2010/main" val="0"/>
              </a:ext>
            </a:extLst>
          </a:blip>
          <a:srcRect l="-54013" r="-54013"/>
          <a:stretch>
            <a:fillRect/>
          </a:stretch>
        </p:blipFill>
        <p:spPr>
          <a:xfrm>
            <a:off x="665379" y="1187303"/>
            <a:ext cx="10647905" cy="5204821"/>
          </a:xfrm>
        </p:spPr>
      </p:pic>
    </p:spTree>
    <p:extLst>
      <p:ext uri="{BB962C8B-B14F-4D97-AF65-F5344CB8AC3E}">
        <p14:creationId xmlns:p14="http://schemas.microsoft.com/office/powerpoint/2010/main" val="262294387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82995"/>
          </a:xfrm>
        </p:spPr>
        <p:txBody>
          <a:bodyPr>
            <a:normAutofit/>
          </a:bodyPr>
          <a:lstStyle/>
          <a:p>
            <a:r>
              <a:rPr lang="en-US" sz="2800" dirty="0" smtClean="0"/>
              <a:t>Clay sculpture – figurative / biblical –</a:t>
            </a:r>
            <a:r>
              <a:rPr lang="en-US" sz="2800" i="1" dirty="0" smtClean="0"/>
              <a:t> Transformation </a:t>
            </a:r>
            <a:r>
              <a:rPr lang="en-US" sz="2800" dirty="0" smtClean="0"/>
              <a:t>2004</a:t>
            </a:r>
            <a:endParaRPr lang="en-US" sz="2800" dirty="0"/>
          </a:p>
        </p:txBody>
      </p:sp>
      <p:pic>
        <p:nvPicPr>
          <p:cNvPr id="4" name="Content Placeholder 3" descr="Transformation.jpg"/>
          <p:cNvPicPr>
            <a:picLocks noGrp="1" noChangeAspect="1"/>
          </p:cNvPicPr>
          <p:nvPr>
            <p:ph idx="1"/>
          </p:nvPr>
        </p:nvPicPr>
        <p:blipFill>
          <a:blip r:embed="rId2">
            <a:extLst>
              <a:ext uri="{28A0092B-C50C-407E-A947-70E740481C1C}">
                <a14:useLocalDpi xmlns:a14="http://schemas.microsoft.com/office/drawing/2010/main" val="0"/>
              </a:ext>
            </a:extLst>
          </a:blip>
          <a:srcRect l="-95094" r="-95094"/>
          <a:stretch>
            <a:fillRect/>
          </a:stretch>
        </p:blipFill>
        <p:spPr>
          <a:xfrm>
            <a:off x="-3208772" y="582995"/>
            <a:ext cx="11130684" cy="6121447"/>
          </a:xfrm>
        </p:spPr>
      </p:pic>
      <p:pic>
        <p:nvPicPr>
          <p:cNvPr id="5" name="Picture 4" descr="VanWyk.j.Transformatio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5922" y="582994"/>
            <a:ext cx="4058159" cy="6102495"/>
          </a:xfrm>
          <a:prstGeom prst="rect">
            <a:avLst/>
          </a:prstGeom>
        </p:spPr>
      </p:pic>
    </p:spTree>
    <p:extLst>
      <p:ext uri="{BB962C8B-B14F-4D97-AF65-F5344CB8AC3E}">
        <p14:creationId xmlns:p14="http://schemas.microsoft.com/office/powerpoint/2010/main" val="183216983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7101"/>
          </a:xfrm>
        </p:spPr>
        <p:txBody>
          <a:bodyPr>
            <a:normAutofit/>
          </a:bodyPr>
          <a:lstStyle/>
          <a:p>
            <a:r>
              <a:rPr lang="en-US" sz="2800" dirty="0" smtClean="0"/>
              <a:t>From the </a:t>
            </a:r>
            <a:r>
              <a:rPr lang="en-US" sz="2800" i="1" dirty="0" smtClean="0"/>
              <a:t>Angel / Beast </a:t>
            </a:r>
            <a:r>
              <a:rPr lang="en-US" sz="2800" dirty="0" smtClean="0"/>
              <a:t>exhibit 2014</a:t>
            </a:r>
            <a:endParaRPr lang="en-US" sz="2800" dirty="0"/>
          </a:p>
        </p:txBody>
      </p:sp>
      <p:pic>
        <p:nvPicPr>
          <p:cNvPr id="4" name="Content Placeholder 3" descr="Angel-c-2.jpg"/>
          <p:cNvPicPr>
            <a:picLocks noGrp="1" noChangeAspect="1"/>
          </p:cNvPicPr>
          <p:nvPr>
            <p:ph idx="1"/>
          </p:nvPr>
        </p:nvPicPr>
        <p:blipFill>
          <a:blip r:embed="rId2" cstate="print">
            <a:extLst>
              <a:ext uri="{28A0092B-C50C-407E-A947-70E740481C1C}">
                <a14:useLocalDpi xmlns:a14="http://schemas.microsoft.com/office/drawing/2010/main" val="0"/>
              </a:ext>
            </a:extLst>
          </a:blip>
          <a:srcRect l="-86737" r="-86737"/>
          <a:stretch>
            <a:fillRect/>
          </a:stretch>
        </p:blipFill>
        <p:spPr>
          <a:xfrm>
            <a:off x="-2977644" y="687101"/>
            <a:ext cx="10789950" cy="5934057"/>
          </a:xfrm>
        </p:spPr>
      </p:pic>
      <p:pic>
        <p:nvPicPr>
          <p:cNvPr id="5" name="Picture 4" descr="res-vod-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8650" y="676996"/>
            <a:ext cx="3952235" cy="5944162"/>
          </a:xfrm>
          <a:prstGeom prst="rect">
            <a:avLst/>
          </a:prstGeom>
        </p:spPr>
      </p:pic>
    </p:spTree>
    <p:extLst>
      <p:ext uri="{BB962C8B-B14F-4D97-AF65-F5344CB8AC3E}">
        <p14:creationId xmlns:p14="http://schemas.microsoft.com/office/powerpoint/2010/main" val="327011680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4698"/>
            <a:ext cx="8229600" cy="552229"/>
          </a:xfrm>
        </p:spPr>
        <p:txBody>
          <a:bodyPr>
            <a:normAutofit/>
          </a:bodyPr>
          <a:lstStyle/>
          <a:p>
            <a:r>
              <a:rPr lang="en-US" sz="2800" dirty="0" smtClean="0"/>
              <a:t>Angel/Beast Exhibit – Dordt College, November, 2013</a:t>
            </a:r>
            <a:endParaRPr lang="en-US" sz="2800" dirty="0"/>
          </a:p>
        </p:txBody>
      </p:sp>
      <p:pic>
        <p:nvPicPr>
          <p:cNvPr id="4" name="Content Placeholder 3" descr="Angel beast 1.jpgvanwyk,jake.jpg"/>
          <p:cNvPicPr>
            <a:picLocks noGrp="1" noChangeAspect="1"/>
          </p:cNvPicPr>
          <p:nvPr>
            <p:ph idx="1"/>
          </p:nvPr>
        </p:nvPicPr>
        <p:blipFill>
          <a:blip r:embed="rId2">
            <a:extLst>
              <a:ext uri="{28A0092B-C50C-407E-A947-70E740481C1C}">
                <a14:useLocalDpi xmlns:a14="http://schemas.microsoft.com/office/drawing/2010/main" val="0"/>
              </a:ext>
            </a:extLst>
          </a:blip>
          <a:srcRect t="665" b="665"/>
          <a:stretch>
            <a:fillRect/>
          </a:stretch>
        </p:blipFill>
        <p:spPr>
          <a:xfrm>
            <a:off x="457200" y="938213"/>
            <a:ext cx="8229600" cy="5399087"/>
          </a:xfrm>
        </p:spPr>
      </p:pic>
    </p:spTree>
    <p:extLst>
      <p:ext uri="{BB962C8B-B14F-4D97-AF65-F5344CB8AC3E}">
        <p14:creationId xmlns:p14="http://schemas.microsoft.com/office/powerpoint/2010/main" val="3656148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49565"/>
          </a:xfrm>
        </p:spPr>
        <p:txBody>
          <a:bodyPr>
            <a:normAutofit fontScale="90000"/>
          </a:bodyPr>
          <a:lstStyle/>
          <a:p>
            <a:r>
              <a:rPr lang="en-US" sz="2800" i="1" dirty="0" smtClean="0"/>
              <a:t>The Hound of Heaven </a:t>
            </a:r>
            <a:r>
              <a:rPr lang="en-US" sz="2800" dirty="0" smtClean="0"/>
              <a:t>after a story by Francis Thompson</a:t>
            </a:r>
            <a:endParaRPr lang="en-US" sz="2800" dirty="0"/>
          </a:p>
        </p:txBody>
      </p:sp>
      <p:pic>
        <p:nvPicPr>
          <p:cNvPr id="5" name="Picture 4" descr="H-of-H-col.jpg"/>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4888682" y="741758"/>
            <a:ext cx="3923020" cy="5900222"/>
          </a:xfrm>
          <a:prstGeom prst="rect">
            <a:avLst/>
          </a:prstGeom>
        </p:spPr>
      </p:pic>
      <p:pic>
        <p:nvPicPr>
          <p:cNvPr id="6" name="Picture 5" descr="HoundofHeaven-col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608" y="741758"/>
            <a:ext cx="3853800" cy="5796116"/>
          </a:xfrm>
          <a:prstGeom prst="rect">
            <a:avLst/>
          </a:prstGeom>
        </p:spPr>
      </p:pic>
      <p:sp>
        <p:nvSpPr>
          <p:cNvPr id="7" name="Content Placeholder 6"/>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145010230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82995"/>
          </a:xfrm>
        </p:spPr>
        <p:txBody>
          <a:bodyPr>
            <a:normAutofit/>
          </a:bodyPr>
          <a:lstStyle/>
          <a:p>
            <a:r>
              <a:rPr lang="en-US" sz="2800" i="1" dirty="0" smtClean="0"/>
              <a:t>The Coming </a:t>
            </a:r>
            <a:r>
              <a:rPr lang="en-US" sz="2800" dirty="0" smtClean="0"/>
              <a:t>– 8’ by 12’ tableau</a:t>
            </a:r>
            <a:endParaRPr lang="en-US" sz="2800" dirty="0"/>
          </a:p>
        </p:txBody>
      </p:sp>
      <p:pic>
        <p:nvPicPr>
          <p:cNvPr id="6" name="Content Placeholder 5" descr="ComingGR-5.jpg"/>
          <p:cNvPicPr>
            <a:picLocks noGrp="1" noChangeAspect="1"/>
          </p:cNvPicPr>
          <p:nvPr>
            <p:ph idx="1"/>
          </p:nvPr>
        </p:nvPicPr>
        <p:blipFill>
          <a:blip r:embed="rId2" cstate="print">
            <a:extLst>
              <a:ext uri="{28A0092B-C50C-407E-A947-70E740481C1C}">
                <a14:useLocalDpi xmlns:a14="http://schemas.microsoft.com/office/drawing/2010/main" val="0"/>
              </a:ext>
            </a:extLst>
          </a:blip>
          <a:srcRect t="672" b="672"/>
          <a:stretch>
            <a:fillRect/>
          </a:stretch>
        </p:blipFill>
        <p:spPr>
          <a:xfrm>
            <a:off x="290663" y="728663"/>
            <a:ext cx="8539875" cy="5600998"/>
          </a:xfrm>
        </p:spPr>
      </p:pic>
    </p:spTree>
    <p:extLst>
      <p:ext uri="{BB962C8B-B14F-4D97-AF65-F5344CB8AC3E}">
        <p14:creationId xmlns:p14="http://schemas.microsoft.com/office/powerpoint/2010/main" val="336168339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jakevanwyk The-Coming.jpg"/>
          <p:cNvPicPr>
            <a:picLocks noGrp="1" noChangeAspect="1"/>
          </p:cNvPicPr>
          <p:nvPr>
            <p:ph idx="1"/>
          </p:nvPr>
        </p:nvPicPr>
        <p:blipFill>
          <a:blip r:embed="rId2" cstate="print">
            <a:extLst>
              <a:ext uri="{28A0092B-C50C-407E-A947-70E740481C1C}">
                <a14:useLocalDpi xmlns:a14="http://schemas.microsoft.com/office/drawing/2010/main" val="0"/>
              </a:ext>
            </a:extLst>
          </a:blip>
          <a:srcRect l="5410" r="5410"/>
          <a:stretch>
            <a:fillRect/>
          </a:stretch>
        </p:blipFill>
        <p:spPr>
          <a:xfrm>
            <a:off x="306944" y="307198"/>
            <a:ext cx="8545083" cy="6075844"/>
          </a:xfrm>
        </p:spPr>
      </p:pic>
    </p:spTree>
    <p:extLst>
      <p:ext uri="{BB962C8B-B14F-4D97-AF65-F5344CB8AC3E}">
        <p14:creationId xmlns:p14="http://schemas.microsoft.com/office/powerpoint/2010/main" val="428139024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666280"/>
          </a:xfrm>
        </p:spPr>
        <p:txBody>
          <a:bodyPr>
            <a:normAutofit/>
          </a:bodyPr>
          <a:lstStyle/>
          <a:p>
            <a:r>
              <a:rPr lang="en-US" sz="2800" dirty="0" smtClean="0"/>
              <a:t>Submission 2017 – 5ft tall, 485 lbs</a:t>
            </a:r>
            <a:endParaRPr lang="en-US" sz="2800" dirty="0"/>
          </a:p>
        </p:txBody>
      </p:sp>
      <p:pic>
        <p:nvPicPr>
          <p:cNvPr id="4" name="Content Placeholder 3" descr="Submission 1 SS.jpg"/>
          <p:cNvPicPr>
            <a:picLocks noGrp="1" noChangeAspect="1"/>
          </p:cNvPicPr>
          <p:nvPr>
            <p:ph idx="1"/>
          </p:nvPr>
        </p:nvPicPr>
        <p:blipFill>
          <a:blip r:embed="rId2">
            <a:extLst>
              <a:ext uri="{28A0092B-C50C-407E-A947-70E740481C1C}">
                <a14:useLocalDpi xmlns:a14="http://schemas.microsoft.com/office/drawing/2010/main" val="0"/>
              </a:ext>
            </a:extLst>
          </a:blip>
          <a:srcRect l="-180582" r="-180582"/>
          <a:stretch>
            <a:fillRect/>
          </a:stretch>
        </p:blipFill>
        <p:spPr>
          <a:xfrm>
            <a:off x="-2103329" y="666281"/>
            <a:ext cx="10903527" cy="5996520"/>
          </a:xfrm>
        </p:spPr>
      </p:pic>
      <p:pic>
        <p:nvPicPr>
          <p:cNvPr id="5" name="Picture 4" descr="Submission 2 S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0558" y="666281"/>
            <a:ext cx="2334344" cy="5996520"/>
          </a:xfrm>
          <a:prstGeom prst="rect">
            <a:avLst/>
          </a:prstGeom>
        </p:spPr>
      </p:pic>
    </p:spTree>
    <p:extLst>
      <p:ext uri="{BB962C8B-B14F-4D97-AF65-F5344CB8AC3E}">
        <p14:creationId xmlns:p14="http://schemas.microsoft.com/office/powerpoint/2010/main" val="103632615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70386"/>
          </a:xfrm>
        </p:spPr>
        <p:txBody>
          <a:bodyPr>
            <a:normAutofit/>
          </a:bodyPr>
          <a:lstStyle/>
          <a:p>
            <a:r>
              <a:rPr lang="en-US" sz="2800" dirty="0" smtClean="0"/>
              <a:t>Lithographs 2015 </a:t>
            </a:r>
            <a:r>
              <a:rPr lang="en-US" sz="2800" i="1" dirty="0" smtClean="0"/>
              <a:t>The Red Curtain – The Gates of Hell</a:t>
            </a:r>
            <a:endParaRPr lang="en-US" sz="2800" i="1" dirty="0"/>
          </a:p>
        </p:txBody>
      </p:sp>
      <p:pic>
        <p:nvPicPr>
          <p:cNvPr id="4" name="Content Placeholder 3" descr="Redcurtain.jpg"/>
          <p:cNvPicPr>
            <a:picLocks noGrp="1" noChangeAspect="1"/>
          </p:cNvPicPr>
          <p:nvPr>
            <p:ph idx="1"/>
          </p:nvPr>
        </p:nvPicPr>
        <p:blipFill>
          <a:blip r:embed="rId2">
            <a:extLst>
              <a:ext uri="{28A0092B-C50C-407E-A947-70E740481C1C}">
                <a14:useLocalDpi xmlns:a14="http://schemas.microsoft.com/office/drawing/2010/main" val="0"/>
              </a:ext>
            </a:extLst>
          </a:blip>
          <a:srcRect l="-71221" r="-71221"/>
          <a:stretch>
            <a:fillRect/>
          </a:stretch>
        </p:blipFill>
        <p:spPr>
          <a:xfrm>
            <a:off x="-2769473" y="770386"/>
            <a:ext cx="10284520" cy="5656090"/>
          </a:xfrm>
        </p:spPr>
      </p:pic>
      <p:pic>
        <p:nvPicPr>
          <p:cNvPr id="5" name="Picture 4" descr="Gateshell sf.jpgvanwyk,jak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5477" y="770386"/>
            <a:ext cx="4177273" cy="5600917"/>
          </a:xfrm>
          <a:prstGeom prst="rect">
            <a:avLst/>
          </a:prstGeom>
        </p:spPr>
      </p:pic>
    </p:spTree>
    <p:extLst>
      <p:ext uri="{BB962C8B-B14F-4D97-AF65-F5344CB8AC3E}">
        <p14:creationId xmlns:p14="http://schemas.microsoft.com/office/powerpoint/2010/main" val="59808586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666280"/>
          </a:xfrm>
        </p:spPr>
        <p:txBody>
          <a:bodyPr>
            <a:normAutofit fontScale="90000"/>
          </a:bodyPr>
          <a:lstStyle/>
          <a:p>
            <a:r>
              <a:rPr lang="en-US" dirty="0" smtClean="0"/>
              <a:t>Media</a:t>
            </a:r>
            <a:endParaRPr lang="en-US" dirty="0"/>
          </a:p>
        </p:txBody>
      </p:sp>
      <p:sp>
        <p:nvSpPr>
          <p:cNvPr id="3" name="Content Placeholder 2"/>
          <p:cNvSpPr>
            <a:spLocks noGrp="1"/>
          </p:cNvSpPr>
          <p:nvPr>
            <p:ph idx="1"/>
          </p:nvPr>
        </p:nvSpPr>
        <p:spPr>
          <a:xfrm>
            <a:off x="457200" y="853672"/>
            <a:ext cx="8229600" cy="2207052"/>
          </a:xfrm>
        </p:spPr>
        <p:txBody>
          <a:bodyPr>
            <a:normAutofit fontScale="92500" lnSpcReduction="20000"/>
          </a:bodyPr>
          <a:lstStyle/>
          <a:p>
            <a:pPr marL="0" indent="0">
              <a:buNone/>
            </a:pPr>
            <a:r>
              <a:rPr lang="en-US" i="1" dirty="0"/>
              <a:t>Art Work in oil pastel drawing, graphite, lithographic </a:t>
            </a:r>
            <a:r>
              <a:rPr lang="en-US" i="1" dirty="0" smtClean="0"/>
              <a:t>prints from stone, </a:t>
            </a:r>
            <a:r>
              <a:rPr lang="en-US" i="1" dirty="0"/>
              <a:t>oil painting and stoneware clay sculpture dated from 1984 through </a:t>
            </a:r>
            <a:r>
              <a:rPr lang="en-US" i="1" dirty="0" smtClean="0"/>
              <a:t>the</a:t>
            </a:r>
          </a:p>
          <a:p>
            <a:pPr marL="0" indent="0">
              <a:buNone/>
            </a:pPr>
            <a:r>
              <a:rPr lang="en-US" i="1" dirty="0" smtClean="0"/>
              <a:t>present</a:t>
            </a:r>
            <a:r>
              <a:rPr lang="en-US" i="1" dirty="0"/>
              <a:t>.</a:t>
            </a:r>
            <a:r>
              <a:rPr lang="en-US" dirty="0"/>
              <a:t> </a:t>
            </a:r>
          </a:p>
        </p:txBody>
      </p:sp>
      <p:pic>
        <p:nvPicPr>
          <p:cNvPr id="4" name="Picture 3" descr="Angelc 4crop.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9296" y="2286898"/>
            <a:ext cx="5710755" cy="3933712"/>
          </a:xfrm>
          <a:prstGeom prst="rect">
            <a:avLst/>
          </a:prstGeom>
        </p:spPr>
      </p:pic>
    </p:spTree>
    <p:extLst>
      <p:ext uri="{BB962C8B-B14F-4D97-AF65-F5344CB8AC3E}">
        <p14:creationId xmlns:p14="http://schemas.microsoft.com/office/powerpoint/2010/main" val="226908225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7391"/>
          </a:xfrm>
        </p:spPr>
        <p:txBody>
          <a:bodyPr>
            <a:normAutofit fontScale="90000"/>
          </a:bodyPr>
          <a:lstStyle/>
          <a:p>
            <a:r>
              <a:rPr lang="en-US" sz="3200" i="1" dirty="0" smtClean="0"/>
              <a:t>Angel Eyes </a:t>
            </a:r>
            <a:r>
              <a:rPr lang="en-US" sz="3200" dirty="0" smtClean="0"/>
              <a:t>– </a:t>
            </a:r>
            <a:r>
              <a:rPr lang="en-US" sz="2400" dirty="0" smtClean="0"/>
              <a:t>a long term study in Angelic Presence</a:t>
            </a:r>
            <a:endParaRPr lang="en-US" sz="3200" dirty="0"/>
          </a:p>
        </p:txBody>
      </p:sp>
      <p:pic>
        <p:nvPicPr>
          <p:cNvPr id="4" name="Content Placeholder 3" descr="1st-angel-eyes.jpg"/>
          <p:cNvPicPr>
            <a:picLocks noGrp="1" noChangeAspect="1"/>
          </p:cNvPicPr>
          <p:nvPr>
            <p:ph idx="1"/>
          </p:nvPr>
        </p:nvPicPr>
        <p:blipFill>
          <a:blip r:embed="rId2">
            <a:extLst>
              <a:ext uri="{28A0092B-C50C-407E-A947-70E740481C1C}">
                <a14:useLocalDpi xmlns:a14="http://schemas.microsoft.com/office/drawing/2010/main" val="0"/>
              </a:ext>
            </a:extLst>
          </a:blip>
          <a:srcRect l="-53878" r="-53878"/>
          <a:stretch>
            <a:fillRect/>
          </a:stretch>
        </p:blipFill>
        <p:spPr>
          <a:xfrm>
            <a:off x="-1978390" y="1082675"/>
            <a:ext cx="8494206" cy="5205651"/>
          </a:xfrm>
        </p:spPr>
      </p:pic>
      <p:pic>
        <p:nvPicPr>
          <p:cNvPr id="5" name="Picture 4" descr="Angel eyes litho 9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0811" y="1095718"/>
            <a:ext cx="4009801" cy="5192608"/>
          </a:xfrm>
          <a:prstGeom prst="rect">
            <a:avLst/>
          </a:prstGeom>
        </p:spPr>
      </p:pic>
    </p:spTree>
    <p:extLst>
      <p:ext uri="{BB962C8B-B14F-4D97-AF65-F5344CB8AC3E}">
        <p14:creationId xmlns:p14="http://schemas.microsoft.com/office/powerpoint/2010/main" val="239573261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74493"/>
          </a:xfrm>
        </p:spPr>
        <p:txBody>
          <a:bodyPr>
            <a:normAutofit/>
          </a:bodyPr>
          <a:lstStyle/>
          <a:p>
            <a:r>
              <a:rPr lang="en-US" sz="2800" i="1" dirty="0" smtClean="0"/>
              <a:t>Seraphim</a:t>
            </a:r>
            <a:r>
              <a:rPr lang="en-US" sz="2800" dirty="0" smtClean="0"/>
              <a:t> – monoprint 1995                   </a:t>
            </a:r>
            <a:r>
              <a:rPr lang="en-US" sz="2800" i="1" dirty="0" smtClean="0"/>
              <a:t>Seraphim 2015</a:t>
            </a:r>
            <a:endParaRPr lang="en-US" sz="2800" dirty="0"/>
          </a:p>
        </p:txBody>
      </p:sp>
      <p:pic>
        <p:nvPicPr>
          <p:cNvPr id="4" name="Content Placeholder 3" descr="serephim 2.jpg"/>
          <p:cNvPicPr>
            <a:picLocks noGrp="1" noChangeAspect="1"/>
          </p:cNvPicPr>
          <p:nvPr>
            <p:ph idx="1"/>
          </p:nvPr>
        </p:nvPicPr>
        <p:blipFill>
          <a:blip r:embed="rId2">
            <a:extLst>
              <a:ext uri="{28A0092B-C50C-407E-A947-70E740481C1C}">
                <a14:useLocalDpi xmlns:a14="http://schemas.microsoft.com/office/drawing/2010/main" val="0"/>
              </a:ext>
            </a:extLst>
          </a:blip>
          <a:srcRect l="-66976" r="-66976"/>
          <a:stretch>
            <a:fillRect/>
          </a:stretch>
        </p:blipFill>
        <p:spPr>
          <a:xfrm>
            <a:off x="-2486890" y="984721"/>
            <a:ext cx="9581958" cy="5269708"/>
          </a:xfrm>
        </p:spPr>
      </p:pic>
      <p:pic>
        <p:nvPicPr>
          <p:cNvPr id="5" name="Picture 4" descr="Sereph2015-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416" y="978598"/>
            <a:ext cx="4158301" cy="5246955"/>
          </a:xfrm>
          <a:prstGeom prst="rect">
            <a:avLst/>
          </a:prstGeom>
        </p:spPr>
      </p:pic>
    </p:spTree>
    <p:extLst>
      <p:ext uri="{BB962C8B-B14F-4D97-AF65-F5344CB8AC3E}">
        <p14:creationId xmlns:p14="http://schemas.microsoft.com/office/powerpoint/2010/main" val="10807275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eat IAm.jpg"/>
          <p:cNvPicPr>
            <a:picLocks noGrp="1" noChangeAspect="1"/>
          </p:cNvPicPr>
          <p:nvPr>
            <p:ph idx="1"/>
          </p:nvPr>
        </p:nvPicPr>
        <p:blipFill>
          <a:blip r:embed="rId2">
            <a:extLst>
              <a:ext uri="{28A0092B-C50C-407E-A947-70E740481C1C}">
                <a14:useLocalDpi xmlns:a14="http://schemas.microsoft.com/office/drawing/2010/main" val="0"/>
              </a:ext>
            </a:extLst>
          </a:blip>
          <a:srcRect l="-64912" r="-64912"/>
          <a:stretch>
            <a:fillRect/>
          </a:stretch>
        </p:blipFill>
        <p:spPr>
          <a:xfrm>
            <a:off x="-2397670" y="187388"/>
            <a:ext cx="11265833" cy="6313554"/>
          </a:xfrm>
        </p:spPr>
      </p:pic>
      <p:sp>
        <p:nvSpPr>
          <p:cNvPr id="5" name="Title 4"/>
          <p:cNvSpPr>
            <a:spLocks noGrp="1"/>
          </p:cNvSpPr>
          <p:nvPr>
            <p:ph type="title"/>
          </p:nvPr>
        </p:nvSpPr>
        <p:spPr/>
        <p:txBody>
          <a:bodyPr>
            <a:normAutofit/>
          </a:bodyPr>
          <a:lstStyle/>
          <a:p>
            <a:pPr algn="r"/>
            <a:r>
              <a:rPr lang="en-US" sz="3200" i="1" dirty="0" smtClean="0"/>
              <a:t>The Great I Am</a:t>
            </a:r>
            <a:br>
              <a:rPr lang="en-US" sz="3200" i="1" dirty="0" smtClean="0"/>
            </a:br>
            <a:r>
              <a:rPr lang="en-US" sz="2000" dirty="0" smtClean="0"/>
              <a:t>Mono-print litho 1995 </a:t>
            </a:r>
            <a:endParaRPr lang="en-US" sz="3200" dirty="0"/>
          </a:p>
        </p:txBody>
      </p:sp>
    </p:spTree>
    <p:extLst>
      <p:ext uri="{BB962C8B-B14F-4D97-AF65-F5344CB8AC3E}">
        <p14:creationId xmlns:p14="http://schemas.microsoft.com/office/powerpoint/2010/main" val="373943159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748"/>
            <a:ext cx="8229600" cy="957777"/>
          </a:xfrm>
        </p:spPr>
        <p:txBody>
          <a:bodyPr>
            <a:normAutofit/>
          </a:bodyPr>
          <a:lstStyle/>
          <a:p>
            <a:r>
              <a:rPr lang="en-US" sz="2400" dirty="0" smtClean="0"/>
              <a:t>From </a:t>
            </a:r>
            <a:r>
              <a:rPr lang="en-US" sz="2400" i="1" dirty="0" smtClean="0"/>
              <a:t>Pitch and Roll, </a:t>
            </a:r>
            <a:r>
              <a:rPr lang="en-US" sz="2400" dirty="0" smtClean="0"/>
              <a:t>a nationally known print portfolio, came the 2 color series of Angel prints in 2004 </a:t>
            </a:r>
            <a:endParaRPr lang="en-US" sz="2400" dirty="0"/>
          </a:p>
        </p:txBody>
      </p:sp>
      <p:pic>
        <p:nvPicPr>
          <p:cNvPr id="4" name="Content Placeholder 3" descr="Pitch roll itho.jpg"/>
          <p:cNvPicPr>
            <a:picLocks noGrp="1" noChangeAspect="1"/>
          </p:cNvPicPr>
          <p:nvPr>
            <p:ph idx="1"/>
          </p:nvPr>
        </p:nvPicPr>
        <p:blipFill>
          <a:blip r:embed="rId2">
            <a:extLst>
              <a:ext uri="{28A0092B-C50C-407E-A947-70E740481C1C}">
                <a14:useLocalDpi xmlns:a14="http://schemas.microsoft.com/office/drawing/2010/main" val="0"/>
              </a:ext>
            </a:extLst>
          </a:blip>
          <a:srcRect l="-60448" r="-60448"/>
          <a:stretch>
            <a:fillRect/>
          </a:stretch>
        </p:blipFill>
        <p:spPr>
          <a:xfrm>
            <a:off x="-2061694" y="1103524"/>
            <a:ext cx="8699127" cy="5309421"/>
          </a:xfrm>
        </p:spPr>
      </p:pic>
      <p:pic>
        <p:nvPicPr>
          <p:cNvPr id="5" name="Picture 4" descr="Wingfeetlith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1235" y="1103525"/>
            <a:ext cx="4070414" cy="5309420"/>
          </a:xfrm>
          <a:prstGeom prst="rect">
            <a:avLst/>
          </a:prstGeom>
        </p:spPr>
      </p:pic>
    </p:spTree>
    <p:extLst>
      <p:ext uri="{BB962C8B-B14F-4D97-AF65-F5344CB8AC3E}">
        <p14:creationId xmlns:p14="http://schemas.microsoft.com/office/powerpoint/2010/main" val="309926088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Vanwyk.j.blk wht.jpg"/>
          <p:cNvPicPr>
            <a:picLocks noGrp="1" noChangeAspect="1"/>
          </p:cNvPicPr>
          <p:nvPr>
            <p:ph idx="1"/>
          </p:nvPr>
        </p:nvPicPr>
        <p:blipFill>
          <a:blip r:embed="rId2">
            <a:extLst>
              <a:ext uri="{28A0092B-C50C-407E-A947-70E740481C1C}">
                <a14:useLocalDpi xmlns:a14="http://schemas.microsoft.com/office/drawing/2010/main" val="0"/>
              </a:ext>
            </a:extLst>
          </a:blip>
          <a:srcRect l="-71898" r="-71898"/>
          <a:stretch>
            <a:fillRect/>
          </a:stretch>
        </p:blipFill>
        <p:spPr>
          <a:xfrm>
            <a:off x="-2851527" y="478890"/>
            <a:ext cx="10268490" cy="5647274"/>
          </a:xfrm>
        </p:spPr>
      </p:pic>
      <p:pic>
        <p:nvPicPr>
          <p:cNvPr id="5" name="Picture 4" descr="D_JVanWyk_Hot Earth.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3895" y="478890"/>
            <a:ext cx="4314386" cy="5711739"/>
          </a:xfrm>
          <a:prstGeom prst="rect">
            <a:avLst/>
          </a:prstGeom>
        </p:spPr>
      </p:pic>
    </p:spTree>
    <p:extLst>
      <p:ext uri="{BB962C8B-B14F-4D97-AF65-F5344CB8AC3E}">
        <p14:creationId xmlns:p14="http://schemas.microsoft.com/office/powerpoint/2010/main" val="319152485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3961"/>
          </a:xfrm>
        </p:spPr>
        <p:txBody>
          <a:bodyPr>
            <a:normAutofit fontScale="90000"/>
          </a:bodyPr>
          <a:lstStyle/>
          <a:p>
            <a:r>
              <a:rPr lang="en-US" sz="2800" dirty="0" smtClean="0"/>
              <a:t>Sometimes the figures are anthropomorphic, lithos 2003</a:t>
            </a:r>
            <a:endParaRPr lang="en-US" sz="2800" dirty="0"/>
          </a:p>
        </p:txBody>
      </p:sp>
      <p:pic>
        <p:nvPicPr>
          <p:cNvPr id="4" name="Content Placeholder 3" descr="floatinglitho.jpg"/>
          <p:cNvPicPr>
            <a:picLocks noGrp="1" noChangeAspect="1"/>
          </p:cNvPicPr>
          <p:nvPr>
            <p:ph idx="1"/>
          </p:nvPr>
        </p:nvPicPr>
        <p:blipFill>
          <a:blip r:embed="rId2">
            <a:extLst>
              <a:ext uri="{28A0092B-C50C-407E-A947-70E740481C1C}">
                <a14:useLocalDpi xmlns:a14="http://schemas.microsoft.com/office/drawing/2010/main" val="0"/>
              </a:ext>
            </a:extLst>
          </a:blip>
          <a:srcRect l="-62487" r="-62487"/>
          <a:stretch>
            <a:fillRect/>
          </a:stretch>
        </p:blipFill>
        <p:spPr>
          <a:xfrm>
            <a:off x="-2373949" y="1145168"/>
            <a:ext cx="9359863" cy="5147564"/>
          </a:xfrm>
        </p:spPr>
      </p:pic>
      <p:pic>
        <p:nvPicPr>
          <p:cNvPr id="5" name="Picture 4" descr="monolith.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2733" y="1145168"/>
            <a:ext cx="4206665" cy="5147564"/>
          </a:xfrm>
          <a:prstGeom prst="rect">
            <a:avLst/>
          </a:prstGeom>
        </p:spPr>
      </p:pic>
    </p:spTree>
    <p:extLst>
      <p:ext uri="{BB962C8B-B14F-4D97-AF65-F5344CB8AC3E}">
        <p14:creationId xmlns:p14="http://schemas.microsoft.com/office/powerpoint/2010/main" val="157187723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574</TotalTime>
  <Words>348</Words>
  <Application>Microsoft Macintosh PowerPoint</Application>
  <PresentationFormat>On-screen Show (4:3)</PresentationFormat>
  <Paragraphs>32</Paragraphs>
  <Slides>28</Slides>
  <Notes>3</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 Black </vt:lpstr>
      <vt:lpstr>Apocalyptic Vision</vt:lpstr>
      <vt:lpstr>PowerPoint Presentation</vt:lpstr>
      <vt:lpstr>Media</vt:lpstr>
      <vt:lpstr>Angel Eyes – a long term study in Angelic Presence</vt:lpstr>
      <vt:lpstr>Seraphim – monoprint 1995                   Seraphim 2015</vt:lpstr>
      <vt:lpstr>The Great I Am Mono-print litho 1995 </vt:lpstr>
      <vt:lpstr>From Pitch and Roll, a nationally known print portfolio, came the 2 color series of Angel prints in 2004 </vt:lpstr>
      <vt:lpstr>PowerPoint Presentation</vt:lpstr>
      <vt:lpstr>Sometimes the figures are anthropomorphic, lithos 2003</vt:lpstr>
      <vt:lpstr>Other figures are animals, metaphors for human contemplation of life, and . . . death.     Fat Rat Dreams 1984 </vt:lpstr>
      <vt:lpstr>Scrape the Pen  1994                 Suspended Sentence 1996</vt:lpstr>
      <vt:lpstr>Spring of Life 1996 Oil pastel and pencil</vt:lpstr>
      <vt:lpstr>Sabatine 1998 Oil pastel and pencil</vt:lpstr>
      <vt:lpstr>The Mackerel Sky  1999 mixed media drawing a requiem for my father and commentary on death </vt:lpstr>
      <vt:lpstr>detail – floor, silk screened hands </vt:lpstr>
      <vt:lpstr> detail – behind stove door</vt:lpstr>
      <vt:lpstr>detail – sky / buildings </vt:lpstr>
      <vt:lpstr>Oil painting - abstract  landscapes  - Palette Series 2004</vt:lpstr>
      <vt:lpstr>Original Sin 2004</vt:lpstr>
      <vt:lpstr>Landscape in a Dream 2009 inspired by Roberto Matta who coined the term; Psychic Automatism</vt:lpstr>
      <vt:lpstr>Clay sculpture – figurative / biblical – Transformation 2004</vt:lpstr>
      <vt:lpstr>From the Angel / Beast exhibit 2014</vt:lpstr>
      <vt:lpstr>Angel/Beast Exhibit – Dordt College, November, 2013</vt:lpstr>
      <vt:lpstr>The Hound of Heaven after a story by Francis Thompson</vt:lpstr>
      <vt:lpstr>The Coming – 8’ by 12’ tableau</vt:lpstr>
      <vt:lpstr>PowerPoint Presentation</vt:lpstr>
      <vt:lpstr>Submission 2017 – 5ft tall, 485 lbs</vt:lpstr>
      <vt:lpstr>Lithographs 2015 The Red Curtain – The Gates of Hell</vt:lpstr>
    </vt:vector>
  </TitlesOfParts>
  <Company>Dordt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Apocalyptic Vision</dc:title>
  <dc:creator>Jake Van Wyk</dc:creator>
  <cp:lastModifiedBy>Jake Van Wyk</cp:lastModifiedBy>
  <cp:revision>24</cp:revision>
  <dcterms:created xsi:type="dcterms:W3CDTF">2018-03-20T18:28:00Z</dcterms:created>
  <dcterms:modified xsi:type="dcterms:W3CDTF">2018-04-09T03:29:09Z</dcterms:modified>
</cp:coreProperties>
</file>